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16"/>
  </p:notesMasterIdLst>
  <p:handoutMasterIdLst>
    <p:handoutMasterId r:id="rId17"/>
  </p:handoutMasterIdLst>
  <p:sldIdLst>
    <p:sldId id="816" r:id="rId3"/>
    <p:sldId id="829" r:id="rId4"/>
    <p:sldId id="817" r:id="rId5"/>
    <p:sldId id="818" r:id="rId6"/>
    <p:sldId id="819" r:id="rId7"/>
    <p:sldId id="820" r:id="rId8"/>
    <p:sldId id="821" r:id="rId9"/>
    <p:sldId id="822" r:id="rId10"/>
    <p:sldId id="823" r:id="rId11"/>
    <p:sldId id="831" r:id="rId12"/>
    <p:sldId id="830" r:id="rId13"/>
    <p:sldId id="828" r:id="rId14"/>
    <p:sldId id="826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1AA"/>
    <a:srgbClr val="99CCFF"/>
    <a:srgbClr val="3D7BB9"/>
    <a:srgbClr val="99FFCC"/>
    <a:srgbClr val="CC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4" autoAdjust="0"/>
    <p:restoredTop sz="81426" autoAdjust="0"/>
  </p:normalViewPr>
  <p:slideViewPr>
    <p:cSldViewPr snapToGrid="0">
      <p:cViewPr>
        <p:scale>
          <a:sx n="125" d="100"/>
          <a:sy n="125" d="100"/>
        </p:scale>
        <p:origin x="-121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3366" y="-7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96A59-D995-41A8-98D2-1EE8C1FA4ED6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D38FB-4EBF-45B5-9D5E-32CC2C7699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02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3D4E0-B3CA-4C9E-BE9C-96D295303923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0DEEB-74A7-464C-87C8-E2B5465D3C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71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60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7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Wingdings" panose="05000000000000000000" pitchFamily="2" charset="2"/>
              <a:buNone/>
            </a:pPr>
            <a:endParaRPr lang="cs-CZ" dirty="0" smtClean="0"/>
          </a:p>
          <a:p>
            <a:pPr marL="685800" lvl="1" indent="-228600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0DEEB-74A7-464C-87C8-E2B5465D3C5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005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04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304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304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304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304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304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7A0A1A-0BD6-427C-8731-FB1724ACA88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30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30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pic>
        <p:nvPicPr>
          <p:cNvPr id="530453" name="Picture 21" descr="eru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54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2F95-E5E9-47F9-9809-305CA21145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782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5B89A4-3DB1-441C-80C5-C985283EB3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3587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04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304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304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4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304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304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304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7A0A1A-0BD6-427C-8731-FB1724ACA88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30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30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pic>
        <p:nvPicPr>
          <p:cNvPr id="530453" name="Picture 21" descr="eru_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948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7E3D12-3276-4A33-BEE8-D6543DA550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102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758C31-5783-461B-8F2E-14FA209ACF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56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101E9-F695-482E-A067-61A667B148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339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9DCB8-759C-4B11-AE56-A7F5BFD271C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1119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1E465C-B5F0-4C81-8076-7C643118307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253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EE07-659A-4959-B7CF-62DE63812E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1481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629AFE-079E-4195-9473-06565C584D2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125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7E3D12-3276-4A33-BEE8-D6543DA550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1879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C9BE00-A1D2-4563-866D-85F2692600C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396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2F95-E5E9-47F9-9809-305CA211457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2116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5B89A4-3DB1-441C-80C5-C985283EB3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935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758C31-5783-461B-8F2E-14FA209ACF2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656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101E9-F695-482E-A067-61A667B148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756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9DCB8-759C-4B11-AE56-A7F5BFD271C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658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1E465C-B5F0-4C81-8076-7C643118307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255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EE07-659A-4959-B7CF-62DE63812E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804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629AFE-079E-4195-9473-06565C584D2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49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C9BE00-A1D2-4563-866D-85F2692600C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079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 algn="ctr" fontAlgn="base"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 Black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269929FB-4826-4CF4-BEE4-E0BD6CE10137}" type="slidenum">
              <a:rPr lang="cs-CZ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  <p:grpSp>
        <p:nvGrpSpPr>
          <p:cNvPr id="5294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9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29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29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294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29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29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 fontAlgn="base"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pic>
        <p:nvPicPr>
          <p:cNvPr id="529425" name="Picture 17" descr="eru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41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 algn="ctr" fontAlgn="base"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 Black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269929FB-4826-4CF4-BEE4-E0BD6CE10137}" type="slidenum">
              <a:rPr lang="cs-CZ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  <p:grpSp>
        <p:nvGrpSpPr>
          <p:cNvPr id="5294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9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29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529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529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294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29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29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 fontAlgn="base"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pic>
        <p:nvPicPr>
          <p:cNvPr id="529425" name="Picture 17" descr="eru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8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4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808" y="1916832"/>
            <a:ext cx="6048672" cy="208786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/>
              <a:t>Nová tarifní struktura </a:t>
            </a:r>
            <a:br>
              <a:rPr lang="cs-CZ" sz="2800" b="1" dirty="0" smtClean="0"/>
            </a:br>
            <a:r>
              <a:rPr lang="cs-CZ" sz="2800" b="1" dirty="0" smtClean="0"/>
              <a:t>v elektroenergetice</a:t>
            </a:r>
            <a:endParaRPr lang="cs-CZ" sz="2800" b="1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25543"/>
            <a:ext cx="9144000" cy="19168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s-CZ" sz="1600" b="1" i="1" dirty="0" smtClean="0">
                <a:solidFill>
                  <a:schemeClr val="bg2">
                    <a:lumMod val="10000"/>
                  </a:schemeClr>
                </a:solidFill>
              </a:rPr>
              <a:t>Ing. Ondřej Touš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s-CZ" sz="1600" b="1" i="1" dirty="0" smtClean="0">
                <a:solidFill>
                  <a:schemeClr val="bg2">
                    <a:lumMod val="10000"/>
                  </a:schemeClr>
                </a:solidFill>
              </a:rPr>
              <a:t>Energetický regulační úřad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cs-CZ" sz="16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s-CZ" sz="1600" b="1" i="1" dirty="0" smtClean="0">
                <a:solidFill>
                  <a:schemeClr val="bg2">
                    <a:lumMod val="10000"/>
                  </a:schemeClr>
                </a:solidFill>
              </a:rPr>
              <a:t>Konference </a:t>
            </a:r>
            <a:r>
              <a:rPr lang="cs-CZ" sz="1600" b="1" i="1" dirty="0">
                <a:solidFill>
                  <a:schemeClr val="bg2">
                    <a:lumMod val="10000"/>
                  </a:schemeClr>
                </a:solidFill>
              </a:rPr>
              <a:t>„Co přinese nová tarifní struktura v elektroenergetice?"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s-CZ" sz="1600" b="1" i="1" dirty="0">
                <a:solidFill>
                  <a:schemeClr val="bg2">
                    <a:lumMod val="10000"/>
                  </a:schemeClr>
                </a:solidFill>
              </a:rPr>
              <a:t>K</a:t>
            </a:r>
            <a:r>
              <a:rPr lang="cs-CZ" sz="1600" b="1" i="1" dirty="0" smtClean="0">
                <a:solidFill>
                  <a:schemeClr val="bg2">
                    <a:lumMod val="10000"/>
                  </a:schemeClr>
                </a:solidFill>
              </a:rPr>
              <a:t>onference ERÚ</a:t>
            </a:r>
            <a:r>
              <a:rPr lang="cs-CZ" sz="1600" b="1" i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cs-CZ" sz="1600" b="1" i="1" dirty="0" smtClean="0">
                <a:solidFill>
                  <a:schemeClr val="bg2">
                    <a:lumMod val="10000"/>
                  </a:schemeClr>
                </a:solidFill>
              </a:rPr>
              <a:t>MPO -  </a:t>
            </a:r>
            <a:r>
              <a:rPr lang="cs-CZ" sz="1600" b="1" i="1" dirty="0">
                <a:solidFill>
                  <a:schemeClr val="bg2">
                    <a:lumMod val="10000"/>
                  </a:schemeClr>
                </a:solidFill>
              </a:rPr>
              <a:t>21. ledna 2016</a:t>
            </a:r>
            <a:endParaRPr lang="cs-CZ" sz="16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400" b="1" i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66305"/>
              </p:ext>
            </p:extLst>
          </p:nvPr>
        </p:nvGraphicFramePr>
        <p:xfrm>
          <a:off x="719538" y="1291236"/>
          <a:ext cx="7597365" cy="445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455"/>
                <a:gridCol w="2532455"/>
                <a:gridCol w="2532455"/>
              </a:tblGrid>
              <a:tr h="2759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Regulovaná platba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Současný tarifní model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Nový tarifní model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</a:tr>
              <a:tr h="216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Vztažná veličina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Vztažná veličina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</a:tr>
              <a:tr h="257962">
                <a:tc rowSpan="3"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přenos elektřiny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naměřených</a:t>
                      </a:r>
                      <a:r>
                        <a:rPr lang="cs-CZ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maxim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(MW)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 naměřených</a:t>
                      </a:r>
                      <a:r>
                        <a:rPr lang="cs-CZ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maxim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79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 ze soustavy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 ze soustavy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796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Místo připojení</a:t>
                      </a:r>
                      <a:endParaRPr lang="cs-CZ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57962">
                <a:tc rowSpan="3"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distribuci elektřiny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Rezervovaná kapacita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Rezervovaný </a:t>
                      </a: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příkon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79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 ze soustavy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 ze soustavy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79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Místo připojení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77530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systémové služby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Odebrané 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množství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elektřiny</a:t>
                      </a:r>
                      <a:b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cs-CZ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subjektů 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připojených do elektrizační soustavy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Rezervovaný příkon </a:t>
                      </a: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868421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činnost OTE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Cena za odběrné místo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dle novely zákona č. 458/2000 Sb.</a:t>
                      </a: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odběrné místo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</a:t>
                      </a: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novely 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zákona č. 458/2000 Sb.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68421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POZE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871A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Rezervovaný příkon</a:t>
                      </a:r>
                      <a:r>
                        <a:rPr lang="cs-CZ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limitací na platbu dle odběru 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novely zákona č. 165/2012 Sb.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Rezervovaný příkon</a:t>
                      </a: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(MW)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limitací na platbu dle odběru (</a:t>
                      </a:r>
                      <a:r>
                        <a:rPr lang="cs-CZ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MWh</a:t>
                      </a: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</a:t>
                      </a: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novely 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zákona č. 165/2012 Sb.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671689"/>
          </a:xfrm>
        </p:spPr>
        <p:txBody>
          <a:bodyPr/>
          <a:lstStyle/>
          <a:p>
            <a:r>
              <a:rPr lang="pl-PL" sz="2800" b="1" dirty="0"/>
              <a:t>Základní rámec NTS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10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175782" y="5750636"/>
            <a:ext cx="847634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 oblasti přenosu nedochází k podstatným změnám (k PS nejsou připojování koneční zákazníci).</a:t>
            </a:r>
          </a:p>
          <a:p>
            <a:pPr>
              <a:lnSpc>
                <a:spcPct val="120000"/>
              </a:lnSpc>
            </a:pPr>
            <a:r>
              <a:rPr lang="cs-CZ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Rezervovaný příkon</a:t>
            </a:r>
            <a:r>
              <a:rPr lang="cs-CZ" sz="1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– maximální výkon, který je možné v daném OM odebírat – na tuto hodnotu je dimenzováno připojení.</a:t>
            </a:r>
          </a:p>
          <a:p>
            <a:pPr>
              <a:lnSpc>
                <a:spcPct val="120000"/>
              </a:lnSpc>
            </a:pPr>
            <a:r>
              <a:rPr lang="cs-CZ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Rezervovaná kapacita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– hodnota smluveného maximálního výkonu v daném měsíci – nemá žádný vliv na náklady PDS.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 bwMode="auto">
          <a:xfrm>
            <a:off x="719539" y="1785666"/>
            <a:ext cx="7597365" cy="759125"/>
          </a:xfrm>
          <a:prstGeom prst="rect">
            <a:avLst/>
          </a:prstGeom>
          <a:noFill/>
          <a:ln w="254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719539" y="2553417"/>
            <a:ext cx="7597365" cy="759125"/>
          </a:xfrm>
          <a:prstGeom prst="rect">
            <a:avLst/>
          </a:prstGeom>
          <a:noFill/>
          <a:ln w="254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716671" y="3321168"/>
            <a:ext cx="7597365" cy="661334"/>
          </a:xfrm>
          <a:prstGeom prst="rect">
            <a:avLst/>
          </a:prstGeom>
          <a:noFill/>
          <a:ln w="254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719539" y="4016988"/>
            <a:ext cx="7597365" cy="839682"/>
          </a:xfrm>
          <a:prstGeom prst="rect">
            <a:avLst/>
          </a:prstGeom>
          <a:noFill/>
          <a:ln w="254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716671" y="4885346"/>
            <a:ext cx="7597365" cy="839682"/>
          </a:xfrm>
          <a:prstGeom prst="rect">
            <a:avLst/>
          </a:prstGeom>
          <a:noFill/>
          <a:ln w="25400" cap="rnd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0" lang="cs-CZ" sz="1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66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671689"/>
          </a:xfrm>
        </p:spPr>
        <p:txBody>
          <a:bodyPr/>
          <a:lstStyle/>
          <a:p>
            <a:r>
              <a:rPr lang="pl-PL" sz="2800" b="1" dirty="0"/>
              <a:t>Základní rámec NTS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11</a:t>
            </a:fld>
            <a:endParaRPr lang="cs-CZ">
              <a:solidFill>
                <a:srgbClr val="00000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61" y="1301233"/>
            <a:ext cx="4726884" cy="295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14" y="3406076"/>
            <a:ext cx="4740079" cy="295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495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2800" b="1" dirty="0" smtClean="0"/>
              <a:t>Informace o Nové tarifní struktuře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12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0" y="146757"/>
            <a:ext cx="9144000" cy="6381328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cs-CZ" b="1" dirty="0" smtClean="0">
                <a:solidFill>
                  <a:schemeClr val="bg2"/>
                </a:solidFill>
              </a:rPr>
              <a:t>Dnešní konference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Webové stránky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ERÚ</a:t>
            </a:r>
          </a:p>
          <a:p>
            <a:pPr lvl="1" indent="-265113">
              <a:buClr>
                <a:schemeClr val="bg2"/>
              </a:buClr>
              <a:buSzPct val="110000"/>
              <a:buFont typeface="Wingdings" pitchFamily="2" charset="2"/>
              <a:buChar char="§"/>
              <a:defRPr/>
            </a:pPr>
            <a:r>
              <a:rPr kumimoji="0" lang="cs-CZ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detailnější informace pro jednotlivé účastníky trhu</a:t>
            </a:r>
          </a:p>
          <a:p>
            <a:pPr lvl="1" indent="-265113">
              <a:buClr>
                <a:schemeClr val="bg2"/>
              </a:buClr>
              <a:buSzPct val="110000"/>
              <a:buFont typeface="Wingdings" pitchFamily="2" charset="2"/>
              <a:buChar char="§"/>
              <a:defRPr/>
            </a:pPr>
            <a:r>
              <a:rPr lang="cs-CZ" noProof="0" dirty="0" smtClean="0">
                <a:solidFill>
                  <a:schemeClr val="tx1"/>
                </a:solidFill>
              </a:rPr>
              <a:t>Často kladené dotazy</a:t>
            </a:r>
            <a:endParaRPr kumimoji="0" lang="cs-CZ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indent="-265113">
              <a:buClr>
                <a:schemeClr val="bg2"/>
              </a:buClr>
              <a:buSzPct val="110000"/>
              <a:buFont typeface="Wingdings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Srovnávací kalkulátor plateb</a:t>
            </a:r>
          </a:p>
          <a:p>
            <a:pPr lvl="1" indent="-265113">
              <a:buClr>
                <a:schemeClr val="bg2"/>
              </a:buClr>
              <a:buSzPct val="110000"/>
              <a:buFont typeface="Wingdings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Otevřený konzultační proces nové tarifní </a:t>
            </a:r>
            <a:r>
              <a:rPr lang="cs-CZ" dirty="0" smtClean="0">
                <a:solidFill>
                  <a:schemeClr val="tx1"/>
                </a:solidFill>
              </a:rPr>
              <a:t>struktury </a:t>
            </a:r>
          </a:p>
          <a:p>
            <a:pPr marL="539750" lvl="2" indent="0">
              <a:buClr>
                <a:schemeClr val="bg2"/>
              </a:buClr>
              <a:buSzPct val="11000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(kontaktní formulář, nts@eru.cz)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None/>
              <a:tabLst/>
              <a:defRPr/>
            </a:pPr>
            <a:endParaRPr lang="cs-CZ" b="1" dirty="0" smtClean="0">
              <a:solidFill>
                <a:schemeClr val="bg2"/>
              </a:solidFill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cs-CZ" b="1" dirty="0" smtClean="0">
                <a:solidFill>
                  <a:schemeClr val="bg2"/>
                </a:solidFill>
              </a:rPr>
              <a:t>Konzultace ERÚ s občanskými iniciativami a profesními sdruženími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cs-CZ" b="1" dirty="0" smtClean="0">
                <a:solidFill>
                  <a:schemeClr val="bg2"/>
                </a:solidFill>
              </a:rPr>
              <a:t>Spolupráce ERÚ a MPO - podpora pro sféru energetického poradenství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cs-CZ" b="1" dirty="0" smtClean="0">
                <a:solidFill>
                  <a:schemeClr val="bg2"/>
                </a:solidFill>
              </a:rPr>
              <a:t>Spolupráce ERÚ a MPSV – příprava zákona o sociálním bydlení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cs-CZ" b="1" dirty="0" smtClean="0">
                <a:solidFill>
                  <a:schemeClr val="bg2"/>
                </a:solidFill>
              </a:rPr>
              <a:t>Spolupráce ERÚ s politickohospodářskou sférou</a:t>
            </a:r>
          </a:p>
        </p:txBody>
      </p:sp>
    </p:spTree>
    <p:extLst>
      <p:ext uri="{BB962C8B-B14F-4D97-AF65-F5344CB8AC3E}">
        <p14:creationId xmlns:p14="http://schemas.microsoft.com/office/powerpoint/2010/main" val="3543912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808" y="1916832"/>
            <a:ext cx="6048672" cy="2087860"/>
          </a:xfrm>
        </p:spPr>
        <p:txBody>
          <a:bodyPr>
            <a:noAutofit/>
          </a:bodyPr>
          <a:lstStyle/>
          <a:p>
            <a:pPr marL="0" indent="0" algn="ctr"/>
            <a:r>
              <a:rPr lang="cs-CZ" sz="2800" b="1" dirty="0">
                <a:latin typeface="Calibri" panose="020F0502020204030204" pitchFamily="34" charset="0"/>
              </a:rPr>
              <a:t>Děkuji za pozornost.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154" y="4630632"/>
            <a:ext cx="8782317" cy="1916832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r">
              <a:lnSpc>
                <a:spcPct val="90000"/>
              </a:lnSpc>
            </a:pP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r">
              <a:lnSpc>
                <a:spcPct val="90000"/>
              </a:lnSpc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Ing</a:t>
            </a:r>
            <a:r>
              <a:rPr lang="cs-CZ" sz="2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 Ondřej </a:t>
            </a: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Touš</a:t>
            </a:r>
          </a:p>
          <a:p>
            <a:pPr algn="r">
              <a:lnSpc>
                <a:spcPct val="90000"/>
              </a:lnSpc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Odbor elektroenergetiky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2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7898" y="724605"/>
            <a:ext cx="6911975" cy="862641"/>
          </a:xfrm>
        </p:spPr>
        <p:txBody>
          <a:bodyPr/>
          <a:lstStyle/>
          <a:p>
            <a:r>
              <a:rPr lang="cs-CZ" sz="3200" b="1" kern="1200" dirty="0" smtClean="0"/>
              <a:t>Projekt Nová tarifní struktura v elektroenergetice</a:t>
            </a:r>
            <a:r>
              <a:rPr lang="cs-CZ" sz="3200" b="1" kern="1200" dirty="0"/>
              <a:t/>
            </a:r>
            <a:br>
              <a:rPr lang="cs-CZ" sz="3200" b="1" kern="1200" dirty="0"/>
            </a:br>
            <a:r>
              <a:rPr lang="cs-CZ" sz="3200" b="1" kern="1200" dirty="0"/>
              <a:t>    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61020"/>
            <a:ext cx="8208912" cy="4835624"/>
          </a:xfrm>
        </p:spPr>
        <p:txBody>
          <a:bodyPr/>
          <a:lstStyle/>
          <a:p>
            <a:pPr marL="266700" indent="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cs-CZ" sz="2000" b="1" dirty="0">
                <a:latin typeface="Calibri" panose="020F0502020204030204" pitchFamily="34" charset="0"/>
              </a:rPr>
              <a:t>Zahájení </a:t>
            </a:r>
            <a:r>
              <a:rPr lang="cs-CZ" sz="2000" b="1" dirty="0" smtClean="0">
                <a:latin typeface="Calibri" panose="020F0502020204030204" pitchFamily="34" charset="0"/>
              </a:rPr>
              <a:t>projektu:  </a:t>
            </a:r>
            <a:r>
              <a:rPr lang="cs-CZ" sz="2000" dirty="0">
                <a:latin typeface="Calibri" panose="020F0502020204030204" pitchFamily="34" charset="0"/>
              </a:rPr>
              <a:t>leden 2014</a:t>
            </a:r>
          </a:p>
          <a:p>
            <a:pPr marL="266700" indent="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Účastníci projektu:</a:t>
            </a:r>
          </a:p>
          <a:p>
            <a:pPr marL="622300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Zadavatel: Energetický </a:t>
            </a:r>
            <a:r>
              <a:rPr lang="cs-CZ" sz="2000" dirty="0">
                <a:latin typeface="Calibri" panose="020F0502020204030204" pitchFamily="34" charset="0"/>
              </a:rPr>
              <a:t>regulační </a:t>
            </a:r>
            <a:r>
              <a:rPr lang="cs-CZ" sz="2000" dirty="0" smtClean="0">
                <a:latin typeface="Calibri" panose="020F0502020204030204" pitchFamily="34" charset="0"/>
              </a:rPr>
              <a:t>úřad (ČR)</a:t>
            </a:r>
            <a:endParaRPr lang="cs-CZ" sz="2000" dirty="0">
              <a:latin typeface="Calibri" panose="020F0502020204030204" pitchFamily="34" charset="0"/>
            </a:endParaRPr>
          </a:p>
          <a:p>
            <a:pPr marL="622300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</a:rPr>
              <a:t>Projektoví partneři</a:t>
            </a:r>
          </a:p>
          <a:p>
            <a:pPr marL="1022350" lvl="1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Ministerstvo </a:t>
            </a:r>
            <a:r>
              <a:rPr lang="cs-CZ" sz="2000" dirty="0">
                <a:latin typeface="Calibri" panose="020F0502020204030204" pitchFamily="34" charset="0"/>
              </a:rPr>
              <a:t>průmyslu a obchodu České republiky,</a:t>
            </a:r>
          </a:p>
          <a:p>
            <a:pPr marL="1022350" lvl="1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Provozovatelé </a:t>
            </a:r>
            <a:r>
              <a:rPr lang="cs-CZ" sz="2000" dirty="0">
                <a:latin typeface="Calibri" panose="020F0502020204030204" pitchFamily="34" charset="0"/>
              </a:rPr>
              <a:t>přenosové a regionálních distribučních </a:t>
            </a:r>
            <a:r>
              <a:rPr lang="cs-CZ" sz="2000" dirty="0" smtClean="0">
                <a:latin typeface="Calibri" panose="020F0502020204030204" pitchFamily="34" charset="0"/>
              </a:rPr>
              <a:t>soustav,</a:t>
            </a:r>
            <a:endParaRPr lang="cs-CZ" sz="2000" dirty="0">
              <a:latin typeface="Calibri" panose="020F0502020204030204" pitchFamily="34" charset="0"/>
            </a:endParaRPr>
          </a:p>
          <a:p>
            <a:pPr marL="1022350" lvl="1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Operátor trhu</a:t>
            </a:r>
            <a:endParaRPr lang="cs-CZ" sz="2000" dirty="0">
              <a:latin typeface="Calibri" panose="020F0502020204030204" pitchFamily="34" charset="0"/>
            </a:endParaRPr>
          </a:p>
          <a:p>
            <a:pPr marL="1022350" lvl="1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Dodavatelé poslední instance,</a:t>
            </a:r>
            <a:endParaRPr lang="cs-CZ" sz="2000" dirty="0">
              <a:latin typeface="Calibri" panose="020F0502020204030204" pitchFamily="34" charset="0"/>
            </a:endParaRPr>
          </a:p>
          <a:p>
            <a:pPr marL="1022350" lvl="1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Sdružení </a:t>
            </a:r>
            <a:r>
              <a:rPr lang="cs-CZ" sz="2000" dirty="0">
                <a:latin typeface="Calibri" panose="020F0502020204030204" pitchFamily="34" charset="0"/>
              </a:rPr>
              <a:t>velkých spotřebitelů energie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</a:endParaRPr>
          </a:p>
          <a:p>
            <a:pPr marL="622300" indent="-355600" fontAlgn="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V případě nutnosti projednání specifického tématu, byl přizván i konkrétní externí subjekt ke konzultaci.  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b="1" smtClean="0">
                <a:solidFill>
                  <a:srgbClr val="000000"/>
                </a:solidFill>
                <a:latin typeface="+mn-lt"/>
              </a:rPr>
              <a:pPr/>
              <a:t>2</a:t>
            </a:fld>
            <a:endParaRPr lang="cs-CZ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096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04756" cy="1371600"/>
          </a:xfrm>
        </p:spPr>
        <p:txBody>
          <a:bodyPr/>
          <a:lstStyle/>
          <a:p>
            <a:r>
              <a:rPr lang="cs-CZ" sz="3200" b="1" dirty="0" smtClean="0"/>
              <a:t>Proč je nutné změnit tarifní strukturu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</a:rPr>
              <a:t>Současná tarifní struktura</a:t>
            </a:r>
          </a:p>
          <a:p>
            <a:r>
              <a:rPr lang="cs-CZ" sz="2000" dirty="0"/>
              <a:t>Zvýhodňuje zákazníky s vnořenou výrobou na úkor ostatních spotřebitelů. </a:t>
            </a:r>
            <a:r>
              <a:rPr lang="cs-CZ" sz="2000" dirty="0">
                <a:solidFill>
                  <a:schemeClr val="bg2"/>
                </a:solidFill>
              </a:rPr>
              <a:t>Dochází ke křížovému dotování</a:t>
            </a:r>
            <a:r>
              <a:rPr lang="cs-CZ" sz="2000" dirty="0">
                <a:solidFill>
                  <a:srgbClr val="3871AA"/>
                </a:solidFill>
              </a:rPr>
              <a:t> </a:t>
            </a:r>
            <a:r>
              <a:rPr lang="cs-CZ" sz="2000" dirty="0"/>
              <a:t>jedné skupiny zákazníků na úkor druhé, </a:t>
            </a:r>
            <a:r>
              <a:rPr lang="cs-CZ" sz="2000" dirty="0">
                <a:solidFill>
                  <a:schemeClr val="bg2"/>
                </a:solidFill>
              </a:rPr>
              <a:t>aniž by byla vytvářena reálná úspora nákladů distribuce</a:t>
            </a:r>
            <a:r>
              <a:rPr lang="cs-CZ" sz="2000" dirty="0"/>
              <a:t>.</a:t>
            </a:r>
            <a:br>
              <a:rPr lang="cs-CZ" sz="2000" dirty="0"/>
            </a:br>
            <a:r>
              <a:rPr lang="cs-CZ" sz="2000" dirty="0"/>
              <a:t>Tím není podpořena bezpečná integrace decentrální výroby a aktivní účast spotřebitelů na trhu s elektřinou</a:t>
            </a:r>
          </a:p>
          <a:p>
            <a:endParaRPr lang="cs-CZ" sz="2000" dirty="0"/>
          </a:p>
          <a:p>
            <a:r>
              <a:rPr lang="cs-CZ" sz="2000" dirty="0">
                <a:solidFill>
                  <a:schemeClr val="bg2"/>
                </a:solidFill>
              </a:rPr>
              <a:t>Nevede k racionalizaci požadavků </a:t>
            </a:r>
            <a:r>
              <a:rPr lang="cs-CZ" sz="2000" dirty="0"/>
              <a:t>zákazníků a tím </a:t>
            </a:r>
            <a:r>
              <a:rPr lang="cs-CZ" sz="2000" dirty="0">
                <a:solidFill>
                  <a:schemeClr val="bg2"/>
                </a:solidFill>
              </a:rPr>
              <a:t>zvyšuje</a:t>
            </a:r>
            <a:r>
              <a:rPr lang="cs-CZ" sz="2000" dirty="0">
                <a:solidFill>
                  <a:srgbClr val="3871AA"/>
                </a:solidFill>
              </a:rPr>
              <a:t> </a:t>
            </a:r>
            <a:r>
              <a:rPr lang="cs-CZ" sz="2000" dirty="0"/>
              <a:t>neúměrně </a:t>
            </a:r>
            <a:r>
              <a:rPr lang="cs-CZ" sz="2000" dirty="0">
                <a:solidFill>
                  <a:schemeClr val="bg2"/>
                </a:solidFill>
              </a:rPr>
              <a:t>náklady</a:t>
            </a:r>
            <a:r>
              <a:rPr lang="cs-CZ" sz="2000" dirty="0"/>
              <a:t> systému (rezervovaný příkon zákazníků na VVN a VN je dvojnásobný proti skutečné velikosti odběrů)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17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215" y="5204898"/>
            <a:ext cx="7528560" cy="12984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70889" cy="1371600"/>
          </a:xfrm>
        </p:spPr>
        <p:txBody>
          <a:bodyPr/>
          <a:lstStyle/>
          <a:p>
            <a:r>
              <a:rPr lang="pl-PL" sz="3200" b="1" dirty="0"/>
              <a:t>Nepřímé dotování vnořené výroby  ostatními spotřebiteli?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4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14" name="Zástupný symbol pro obsah 1"/>
          <p:cNvSpPr txBox="1">
            <a:spLocks/>
          </p:cNvSpPr>
          <p:nvPr/>
        </p:nvSpPr>
        <p:spPr>
          <a:xfrm>
            <a:off x="-150128" y="504956"/>
            <a:ext cx="9144000" cy="6381328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Ilustrativní příklad pro cenu za distribuci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1 000 zákazníků bez vlastní výroby v sazbě D02 jistič 3x 25 A s roční spotřebou 2,33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MWh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platí podle současné tarifní struktury 71 Kč/měsíc a 1 657 Kč/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MWh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91320" y="2771688"/>
            <a:ext cx="824324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SzPct val="110000"/>
              <a:buFont typeface="Wingdings" pitchFamily="2" charset="2"/>
              <a:buChar char="§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Pokud si polovina z těchto zákazníků pořídí vlastní vnořenou výrobu</a:t>
            </a:r>
            <a:br>
              <a:rPr lang="cs-CZ" sz="1600" dirty="0">
                <a:latin typeface="Arial" pitchFamily="34" charset="0"/>
                <a:cs typeface="Arial" pitchFamily="34" charset="0"/>
              </a:rPr>
            </a:br>
            <a:r>
              <a:rPr lang="cs-CZ" sz="1600" dirty="0">
                <a:latin typeface="Arial" pitchFamily="34" charset="0"/>
                <a:cs typeface="Arial" pitchFamily="34" charset="0"/>
              </a:rPr>
              <a:t>a z ní pokryje 50 % své spotřeby zvýší se cena za odebranou elektřinu ze sítě</a:t>
            </a:r>
            <a:br>
              <a:rPr lang="cs-CZ" sz="1600" dirty="0">
                <a:latin typeface="Arial" pitchFamily="34" charset="0"/>
                <a:cs typeface="Arial" pitchFamily="34" charset="0"/>
              </a:rPr>
            </a:br>
            <a:r>
              <a:rPr lang="cs-CZ" sz="1600" dirty="0">
                <a:latin typeface="Arial" pitchFamily="34" charset="0"/>
                <a:cs typeface="Arial" pitchFamily="34" charset="0"/>
              </a:rPr>
              <a:t>na 2 209 Kč/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MWh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tj. o 33 %.</a:t>
            </a:r>
          </a:p>
          <a:p>
            <a:pPr>
              <a:buClr>
                <a:schemeClr val="bg2"/>
              </a:buClr>
            </a:pPr>
            <a:endParaRPr lang="cs-CZ" dirty="0"/>
          </a:p>
        </p:txBody>
      </p:sp>
      <p:sp>
        <p:nvSpPr>
          <p:cNvPr id="16" name="TextovéPole 81"/>
          <p:cNvSpPr txBox="1"/>
          <p:nvPr/>
        </p:nvSpPr>
        <p:spPr>
          <a:xfrm>
            <a:off x="789623" y="4107582"/>
            <a:ext cx="1290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Platba</a:t>
            </a:r>
            <a:br>
              <a:rPr lang="cs-CZ" sz="1600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za distribuci</a:t>
            </a:r>
            <a:endParaRPr lang="cs-CZ" sz="16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080120" y="3945944"/>
            <a:ext cx="5872163" cy="908050"/>
            <a:chOff x="2449578" y="3300275"/>
            <a:chExt cx="5872163" cy="908050"/>
          </a:xfrm>
        </p:grpSpPr>
        <p:graphicFrame>
          <p:nvGraphicFramePr>
            <p:cNvPr id="18" name="Objek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3467291"/>
                </p:ext>
              </p:extLst>
            </p:nvPr>
          </p:nvGraphicFramePr>
          <p:xfrm>
            <a:off x="2449578" y="3300275"/>
            <a:ext cx="5872163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CorelDRAW" r:id="rId4" imgW="5999040" imgH="927360" progId="">
                    <p:embed/>
                  </p:oleObj>
                </mc:Choice>
                <mc:Fallback>
                  <p:oleObj name="CorelDRAW" r:id="rId4" imgW="5999040" imgH="927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9578" y="3300275"/>
                          <a:ext cx="5872163" cy="908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ovéPole 18"/>
            <p:cNvSpPr txBox="1"/>
            <p:nvPr/>
          </p:nvSpPr>
          <p:spPr>
            <a:xfrm>
              <a:off x="2463475" y="3554245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100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3867683" y="3554245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100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001857" y="3554245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100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408660" y="3544833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100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51155" y="5262810"/>
            <a:ext cx="2392680" cy="591312"/>
          </a:xfrm>
          <a:prstGeom prst="rect">
            <a:avLst/>
          </a:prstGeom>
        </p:spPr>
      </p:pic>
      <p:grpSp>
        <p:nvGrpSpPr>
          <p:cNvPr id="24" name="Skupina 23"/>
          <p:cNvGrpSpPr/>
          <p:nvPr/>
        </p:nvGrpSpPr>
        <p:grpSpPr>
          <a:xfrm>
            <a:off x="2052824" y="3910225"/>
            <a:ext cx="5908508" cy="979487"/>
            <a:chOff x="2404785" y="3281513"/>
            <a:chExt cx="5908508" cy="979487"/>
          </a:xfrm>
        </p:grpSpPr>
        <p:graphicFrame>
          <p:nvGraphicFramePr>
            <p:cNvPr id="25" name="Objek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3424597"/>
                </p:ext>
              </p:extLst>
            </p:nvPr>
          </p:nvGraphicFramePr>
          <p:xfrm>
            <a:off x="2404785" y="3281513"/>
            <a:ext cx="5783263" cy="979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CorelDRAW" r:id="rId7" imgW="5909040" imgH="999360" progId="">
                    <p:embed/>
                  </p:oleObj>
                </mc:Choice>
                <mc:Fallback>
                  <p:oleObj name="CorelDRAW" r:id="rId7" imgW="5909040" imgH="9993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4785" y="3281513"/>
                          <a:ext cx="5783263" cy="979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ovéPole 25"/>
            <p:cNvSpPr txBox="1"/>
            <p:nvPr/>
          </p:nvSpPr>
          <p:spPr>
            <a:xfrm>
              <a:off x="2434675" y="3581723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127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3838883" y="3581723"/>
              <a:ext cx="904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127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6001857" y="3581723"/>
              <a:ext cx="904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73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7408660" y="3572311"/>
              <a:ext cx="904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73</a:t>
              </a:r>
              <a:r>
                <a:rPr kumimoji="0" lang="cs-CZ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 </a:t>
              </a:r>
              <a:r>
                <a:rPr kumimoji="0" lang="cs-CZ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%</a:t>
              </a:r>
            </a:p>
          </p:txBody>
        </p:sp>
      </p:grpSp>
      <p:pic>
        <p:nvPicPr>
          <p:cNvPr id="30" name="Obrázek 2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9893" y="4475670"/>
            <a:ext cx="563880" cy="56388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91320" y="6520600"/>
            <a:ext cx="3227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Ceny distribuce 2014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4746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3200" b="1" dirty="0"/>
              <a:t>Hlavní kritéria </a:t>
            </a:r>
            <a:br>
              <a:rPr lang="pl-PL" sz="3200" b="1" dirty="0"/>
            </a:br>
            <a:r>
              <a:rPr lang="pl-PL" sz="3200" b="1" dirty="0"/>
              <a:t>pro novou tarifní strukturu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5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7378" y="1650223"/>
            <a:ext cx="8568266" cy="4094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SzPct val="110000"/>
              <a:buFont typeface="Wingdings" pitchFamily="2" charset="2"/>
              <a:buChar char="§"/>
            </a:pP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Motivace zákazníků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k racionálním požadavkům na kapacitu sítě</a:t>
            </a:r>
          </a:p>
          <a:p>
            <a:pPr marL="539750" lvl="1" indent="-274638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Font typeface="Arial" pitchFamily="34" charset="0"/>
              <a:buChar char="–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PDS jsou dnes povinni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(na základě požadavků zákazníků)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držet výkonovou kapacitu sítí na VVN a VN na více jak </a:t>
            </a: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dvojnásobné úrovni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, než je sumární využívané maximum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zákazníků,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aniž by za tuto kapacitu zákazníci plně platili (část nákladů se přenáší na zákazníky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na hladině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NN).</a:t>
            </a:r>
          </a:p>
          <a:p>
            <a:pPr marL="265113" lvl="0" indent="-265113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SzPct val="110000"/>
              <a:buFont typeface="Wingdings" pitchFamily="2" charset="2"/>
              <a:buChar char="§"/>
            </a:pP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Neumožnit přenášení plateb na ostatní zákazníky</a:t>
            </a:r>
            <a:r>
              <a:rPr lang="cs-CZ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latin typeface="Arial" pitchFamily="34" charset="0"/>
                <a:cs typeface="Arial" pitchFamily="34" charset="0"/>
              </a:rPr>
              <a:t>tj. situace, kdy se zákazník vyhne platbě, kterou pak zaplatí někdo jiný. </a:t>
            </a:r>
          </a:p>
          <a:p>
            <a:pPr marL="539750" lvl="1" indent="-274638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Font typeface="Arial" pitchFamily="34" charset="0"/>
              <a:buChar char="–"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Na NN hladině je nyní přes 70 % stálých nákladů obsaženo v ceně za odběr elektřiny. Pokud zákazník sníží svůj odběr např. instalací FVE, musí těchto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% stálých nákladů zaplatit ostatní zákazníci. 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265113" lvl="0" indent="-265113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SzPct val="110000"/>
              <a:buFont typeface="Wingdings" pitchFamily="2" charset="2"/>
              <a:buChar char="§"/>
            </a:pPr>
            <a:r>
              <a:rPr lang="cs-CZ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Zajištění </a:t>
            </a: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nediskriminačního prostředí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– zákazníci by měli platit ty náklady, které svými požadavky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chováním skutečně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způsobují.</a:t>
            </a: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marL="265113" lvl="0" indent="-265113">
              <a:lnSpc>
                <a:spcPct val="120000"/>
              </a:lnSpc>
              <a:spcBef>
                <a:spcPts val="1000"/>
              </a:spcBef>
              <a:buClr>
                <a:schemeClr val="bg2"/>
              </a:buClr>
              <a:buSzPct val="110000"/>
              <a:buFont typeface="Wingdings" pitchFamily="2" charset="2"/>
              <a:buChar char="§"/>
            </a:pP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Stabilita a dlouhodobá udržitelnost</a:t>
            </a:r>
            <a:r>
              <a:rPr lang="cs-CZ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financování provozu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a efektivního rozvoje elektrizační soustavy s ohledem </a:t>
            </a:r>
            <a:r>
              <a:rPr lang="cs-CZ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na zajištění služeb zákazníkům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 návaznosti na očekávané trendy v elektroenergetice.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4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2800" b="1" dirty="0"/>
              <a:t>Hlavní kritéria nové tarifní struktury</a:t>
            </a:r>
            <a:br>
              <a:rPr lang="pl-PL" sz="2800" b="1" dirty="0"/>
            </a:br>
            <a:r>
              <a:rPr lang="pl-PL" sz="2800" b="1" dirty="0"/>
              <a:t>- </a:t>
            </a:r>
            <a:r>
              <a:rPr lang="pl-PL" sz="2400" b="1" dirty="0"/>
              <a:t>o čem NTS </a:t>
            </a:r>
            <a:r>
              <a:rPr lang="pl-PL" sz="2400" b="1" dirty="0" smtClean="0"/>
              <a:t>je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6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0" y="429773"/>
            <a:ext cx="9144000" cy="6381328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 jsou hlavní cíle NTS:</a:t>
            </a:r>
          </a:p>
          <a:p>
            <a:pPr marL="539750" marR="0" lvl="1" indent="-27463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motivace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zákazníků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 optimalizaci svých výkonových požadavků na distribuční soustavu </a:t>
            </a:r>
          </a:p>
          <a:p>
            <a:pPr lvl="1">
              <a:buClr>
                <a:schemeClr val="bg2"/>
              </a:buClr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efektivnost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provozu a rozvoje přenosové a distribuční soustavy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lang="cs-CZ" dirty="0">
                <a:solidFill>
                  <a:schemeClr val="tx1"/>
                </a:solidFill>
              </a:rPr>
              <a:t>(racionální výkonové požadavky zákazníků umožní přesun investic do modernějších technologií (Smart technologie), což má dlouhodobě pozitivní dopad na stabilitu regulovaných cen a rozvoj nových tržních služeb)</a:t>
            </a:r>
          </a:p>
          <a:p>
            <a:pPr marL="539750" marR="0" lvl="1" indent="-27463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spravedlivý a transparentní přístup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 všem zákazníkům</a:t>
            </a:r>
          </a:p>
          <a:p>
            <a:pPr marL="539750" marR="0" lvl="1" indent="-27463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odolnost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b="1" dirty="0">
                <a:solidFill>
                  <a:schemeClr val="bg2"/>
                </a:solidFill>
              </a:rPr>
              <a:t>a dlouhodobá udržitelnost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rozvoj nových technologií a služeb bez nutnosti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zásadní úpravy konceptu NTS</a:t>
            </a:r>
          </a:p>
          <a:p>
            <a:pPr lvl="1" algn="just">
              <a:buClr>
                <a:schemeClr val="bg2"/>
              </a:buClr>
              <a:defRPr/>
            </a:pPr>
            <a:r>
              <a:rPr lang="cs-CZ" dirty="0" smtClean="0">
                <a:solidFill>
                  <a:schemeClr val="tx1"/>
                </a:solidFill>
              </a:rPr>
              <a:t>představený </a:t>
            </a:r>
            <a:r>
              <a:rPr lang="cs-CZ" dirty="0">
                <a:solidFill>
                  <a:schemeClr val="tx1"/>
                </a:solidFill>
              </a:rPr>
              <a:t>návrh nové tarifní struktury je </a:t>
            </a:r>
            <a:r>
              <a:rPr lang="cs-CZ" b="1" dirty="0">
                <a:solidFill>
                  <a:schemeClr val="bg2"/>
                </a:solidFill>
              </a:rPr>
              <a:t>v souladu s evropským trendem</a:t>
            </a:r>
            <a:r>
              <a:rPr lang="cs-CZ" dirty="0">
                <a:solidFill>
                  <a:schemeClr val="tx1"/>
                </a:solidFill>
              </a:rPr>
              <a:t>, ve kterém v oblasti síťových poplatků převažují fixní části ceny nad </a:t>
            </a:r>
            <a:r>
              <a:rPr lang="cs-CZ" dirty="0" smtClean="0">
                <a:solidFill>
                  <a:schemeClr val="tx1"/>
                </a:solidFill>
              </a:rPr>
              <a:t>částmi variabilními. </a:t>
            </a:r>
            <a:endParaRPr lang="cs-CZ" dirty="0">
              <a:solidFill>
                <a:schemeClr val="tx1"/>
              </a:solidFill>
            </a:endParaRPr>
          </a:p>
          <a:p>
            <a:pPr marL="539750" marR="0" lvl="1" indent="-27463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7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2800" b="1" dirty="0"/>
              <a:t>Hlavní kritéria nové tarifní struktury</a:t>
            </a:r>
            <a:br>
              <a:rPr lang="pl-PL" sz="2800" b="1" dirty="0"/>
            </a:br>
            <a:r>
              <a:rPr lang="pl-PL" sz="2800" b="1" dirty="0" smtClean="0"/>
              <a:t>-</a:t>
            </a:r>
            <a:r>
              <a:rPr lang="pl-PL" sz="2400" b="1" dirty="0" smtClean="0"/>
              <a:t> </a:t>
            </a:r>
            <a:r>
              <a:rPr lang="pl-PL" sz="2400" b="1" dirty="0"/>
              <a:t>a o čem není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7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0" y="598317"/>
            <a:ext cx="9144000" cy="6381328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 NTS rozhodně nepřináší:</a:t>
            </a:r>
          </a:p>
          <a:p>
            <a:pPr marL="539750" marR="0" lvl="1" indent="-274638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NTS </a:t>
            </a:r>
            <a:r>
              <a:rPr lang="cs-CZ" b="1" dirty="0">
                <a:solidFill>
                  <a:schemeClr val="bg2"/>
                </a:solidFill>
              </a:rPr>
              <a:t>neznamená navýšení povolených výnosů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regulovaných subjektů, a tím riziko vyšší finanční zátěže zákazníků – žádné dodatečné příjmy distributora</a:t>
            </a:r>
          </a:p>
          <a:p>
            <a:pPr marL="539750" marR="0" lvl="1" indent="-274638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NTS byla připravována tak, aby byl co nejvíce </a:t>
            </a:r>
            <a:r>
              <a:rPr lang="cs-CZ" b="1" dirty="0">
                <a:solidFill>
                  <a:schemeClr val="bg2"/>
                </a:solidFill>
              </a:rPr>
              <a:t>eliminován negativní dopad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na konečné odběratele (průmysl, domácnosti) – 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vhodná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přizpůsobení (sociální únosnost je jedním z hlavních parametrů, NTS však nemůže zcela řešit sociální problematiku společnosti)</a:t>
            </a:r>
          </a:p>
          <a:p>
            <a:pPr marL="539750" marR="0" lvl="1" indent="-27463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NTS neklade překážky:</a:t>
            </a:r>
          </a:p>
          <a:p>
            <a:pPr marL="804863" marR="0" lvl="2" indent="-174625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 rozvoj a bezpečnou integraci decentrální výroby (rozvoj samozásobitelů)</a:t>
            </a:r>
          </a:p>
          <a:p>
            <a:pPr marL="804863" marR="0" lvl="2" indent="-174625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ro budoucí koncept inteligentních sítí </a:t>
            </a:r>
          </a:p>
          <a:p>
            <a:pPr marL="804863" marR="0" lvl="2" indent="-174625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solidFill>
                  <a:schemeClr val="tx1"/>
                </a:solidFill>
              </a:rPr>
              <a:t>pro budoucí vznik nových služeb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0238" marR="0" lvl="2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45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2800" b="1" dirty="0"/>
              <a:t>Základní rámec NTS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8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0" y="265868"/>
            <a:ext cx="9144000" cy="6255702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Platba za výkonový požadavek zákazníka na síť, který je provozovatel povinen zákazníkovi zabezpečit v každém okamžiku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cs-CZ" noProof="0" dirty="0" smtClean="0">
                <a:solidFill>
                  <a:schemeClr val="tx1"/>
                </a:solidFill>
              </a:rPr>
              <a:t>n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áhrada platby za sjednanou rezervovanou kapacitu distribuční sítě na hladině VVN a VN platbou za rezervovaný příkon,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bg2"/>
              </a:buClr>
              <a:defRPr/>
            </a:pPr>
            <a:r>
              <a:rPr lang="cs-CZ" noProof="0" dirty="0">
                <a:solidFill>
                  <a:schemeClr val="tx1"/>
                </a:solidFill>
              </a:rPr>
              <a:t>r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ezervovaný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příkon zákazníků určuje </a:t>
            </a:r>
            <a:r>
              <a:rPr lang="cs-CZ" dirty="0">
                <a:solidFill>
                  <a:schemeClr val="tx1"/>
                </a:solidFill>
              </a:rPr>
              <a:t>dimenzování </a:t>
            </a:r>
            <a:r>
              <a:rPr lang="cs-CZ" dirty="0" smtClean="0">
                <a:solidFill>
                  <a:schemeClr val="tx1"/>
                </a:solidFill>
              </a:rPr>
              <a:t>sítě (náklady</a:t>
            </a:r>
            <a:r>
              <a:rPr lang="cs-CZ" dirty="0">
                <a:solidFill>
                  <a:schemeClr val="tx1"/>
                </a:solidFill>
              </a:rPr>
              <a:t>)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Stanovení struktury ceny za službu DS podle nákladových charakterů činností PDS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(nákladové drivery):</a:t>
            </a: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složka vztažená na rezervovaný příkon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(RP) – kryje náklady spojené </a:t>
            </a:r>
            <a:b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 výkonovými požadavky zákazníků na síť,</a:t>
            </a: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složka vztažená na místo připojení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(platba nezávislá na velikosti RP) – kryje náklady spojené s procesními záležitostmi nezávislými na výkonových požadavcích zákazníků (obsluha, měření, apod.),</a:t>
            </a: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složka vztažená na odebrané množství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kryje náklady na ztráty.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Vhodná přizpůsobení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přístup ke specifickým zákazníkům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(trakce, sezónní odběry, apod.)</a:t>
            </a:r>
          </a:p>
          <a:p>
            <a:pPr marL="539750" marR="0" lvl="1" indent="-2746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neznevýhodňování českého průmyslu v rámci EU</a:t>
            </a:r>
          </a:p>
        </p:txBody>
      </p:sp>
    </p:spTree>
    <p:extLst>
      <p:ext uri="{BB962C8B-B14F-4D97-AF65-F5344CB8AC3E}">
        <p14:creationId xmlns:p14="http://schemas.microsoft.com/office/powerpoint/2010/main" val="3037263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25733" cy="1020041"/>
          </a:xfrm>
        </p:spPr>
        <p:txBody>
          <a:bodyPr/>
          <a:lstStyle/>
          <a:p>
            <a:r>
              <a:rPr lang="pl-PL" sz="2800" b="1" dirty="0"/>
              <a:t>Základní rámec NTS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9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0" y="146757"/>
            <a:ext cx="9144000" cy="6381328"/>
          </a:xfrm>
          <a:prstGeom prst="rect">
            <a:avLst/>
          </a:prstGeom>
        </p:spPr>
        <p:txBody>
          <a:bodyPr vert="horz" lIns="720000" tIns="1260000" rIns="720000" bIns="0" rtlCol="0">
            <a:noAutofit/>
          </a:bodyPr>
          <a:lstStyle>
            <a:lvl1pPr marL="2651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3871AA"/>
              </a:buClr>
              <a:buSzPct val="110000"/>
              <a:buFont typeface="Wingdings" pitchFamily="2" charset="2"/>
              <a:buChar char="§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975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4863" indent="-17462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9500" indent="-27463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4613" indent="-265113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itchFamily="34" charset="0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Vztažení ceny systémových služeb na výkonový požadavek zákazníka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(rezervovaný příkon - odpovídá lépe charakteru využití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</a:t>
            </a:r>
          </a:p>
          <a:p>
            <a:pPr marL="265113" marR="0" lvl="0" indent="-265113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Cena za činnosti OTE (vč. ERÚ)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vztažení ceny na odběrné místo, v návaznosti na novelu energetického</a:t>
            </a:r>
            <a:r>
              <a:rPr kumimoji="0" lang="cs-CZ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zákona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lvl="0">
              <a:buClr>
                <a:schemeClr val="bg2"/>
              </a:buClr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Cena na podporu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elektřiny z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POZE </a:t>
            </a:r>
            <a:r>
              <a:rPr kumimoji="0" lang="cs-CZ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vztažena na rezervovaný příkon s limitací platby podle výše odběru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návaznosti na novelu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zákona č.165/2012 Sb.</a:t>
            </a:r>
          </a:p>
          <a:p>
            <a:pPr lvl="0">
              <a:buClr>
                <a:schemeClr val="bg2"/>
              </a:buClr>
              <a:defRPr/>
            </a:pPr>
            <a:r>
              <a:rPr lang="cs-CZ" b="1" dirty="0">
                <a:solidFill>
                  <a:schemeClr val="bg2"/>
                </a:solidFill>
              </a:rPr>
              <a:t>Úprava distribučních sazeb na hladině NN</a:t>
            </a:r>
            <a:r>
              <a:rPr lang="cs-CZ" b="1" dirty="0">
                <a:solidFill>
                  <a:schemeClr val="tx1"/>
                </a:solidFill>
              </a:rPr>
              <a:t> </a:t>
            </a:r>
          </a:p>
          <a:p>
            <a:pPr lvl="1">
              <a:buClr>
                <a:schemeClr val="bg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systém založený na ekonomicky obhajitelné alokaci nákladů na jednotlivé distribuční sazby </a:t>
            </a:r>
            <a:r>
              <a:rPr lang="cs-CZ" dirty="0" smtClean="0">
                <a:solidFill>
                  <a:schemeClr val="tx1"/>
                </a:solidFill>
              </a:rPr>
              <a:t>(rozvoj </a:t>
            </a:r>
            <a:r>
              <a:rPr lang="cs-CZ" dirty="0">
                <a:solidFill>
                  <a:schemeClr val="tx1"/>
                </a:solidFill>
              </a:rPr>
              <a:t>samozásobitelů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decentrální výroby),</a:t>
            </a:r>
          </a:p>
          <a:p>
            <a:pPr lvl="1">
              <a:buClr>
                <a:schemeClr val="bg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zachování motivace pro řízení spotřeby přes systém HDO </a:t>
            </a:r>
            <a:r>
              <a:rPr lang="cs-CZ" sz="1200" dirty="0">
                <a:solidFill>
                  <a:schemeClr val="tx1"/>
                </a:solidFill>
              </a:rPr>
              <a:t>(</a:t>
            </a:r>
            <a:r>
              <a:rPr lang="cs-CZ" dirty="0">
                <a:solidFill>
                  <a:schemeClr val="tx1"/>
                </a:solidFill>
              </a:rPr>
              <a:t>vysoký / nízký tarif),</a:t>
            </a:r>
          </a:p>
          <a:p>
            <a:pPr lvl="1">
              <a:buClr>
                <a:schemeClr val="bg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snížení počtu sazeb (z </a:t>
            </a:r>
            <a:r>
              <a:rPr lang="cs-CZ" dirty="0" smtClean="0">
                <a:solidFill>
                  <a:schemeClr val="tx1"/>
                </a:solidFill>
              </a:rPr>
              <a:t>23 </a:t>
            </a:r>
            <a:r>
              <a:rPr lang="cs-CZ" dirty="0">
                <a:solidFill>
                  <a:schemeClr val="tx1"/>
                </a:solidFill>
              </a:rPr>
              <a:t>na 12),</a:t>
            </a:r>
          </a:p>
          <a:p>
            <a:pPr lvl="1">
              <a:buClr>
                <a:schemeClr val="bg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zachování přiměřenosti celkových </a:t>
            </a:r>
            <a:r>
              <a:rPr lang="cs-CZ" dirty="0" smtClean="0">
                <a:solidFill>
                  <a:schemeClr val="tx1"/>
                </a:solidFill>
              </a:rPr>
              <a:t>plateb.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51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">
  <a:themeElements>
    <a:clrScheme name="081020 Využití biomasy 2009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081020 Využití biomasy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81020 Využití biomasy 2009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81020 Využití biomasy 2009">
  <a:themeElements>
    <a:clrScheme name="081020 Využití biomasy 2009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081020 Využití biomasy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81020 Využití biomasy 2009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8402</TotalTime>
  <Words>937</Words>
  <Application>Microsoft Office PowerPoint</Application>
  <PresentationFormat>Předvádění na obrazovce (4:3)</PresentationFormat>
  <Paragraphs>150</Paragraphs>
  <Slides>13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Sablona_prezentace</vt:lpstr>
      <vt:lpstr>081020 Využití biomasy 2009</vt:lpstr>
      <vt:lpstr>CorelDRAW</vt:lpstr>
      <vt:lpstr>Nová tarifní struktura  v elektroenergetice</vt:lpstr>
      <vt:lpstr>Projekt Nová tarifní struktura v elektroenergetice     </vt:lpstr>
      <vt:lpstr>Proč je nutné změnit tarifní strukturu</vt:lpstr>
      <vt:lpstr>Nepřímé dotování vnořené výroby  ostatními spotřebiteli?</vt:lpstr>
      <vt:lpstr>Hlavní kritéria  pro novou tarifní strukturu</vt:lpstr>
      <vt:lpstr>Hlavní kritéria nové tarifní struktury - o čem NTS je</vt:lpstr>
      <vt:lpstr>Hlavní kritéria nové tarifní struktury - a o čem není</vt:lpstr>
      <vt:lpstr>Základní rámec NTS</vt:lpstr>
      <vt:lpstr>Základní rámec NTS</vt:lpstr>
      <vt:lpstr>Základní rámec NTS</vt:lpstr>
      <vt:lpstr>Základní rámec NTS</vt:lpstr>
      <vt:lpstr>Informace o Nové tarifní struktuře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Koordinační seminář EGÚ Brno, a. s.</dc:title>
  <dc:subject>Projekt CAT</dc:subject>
  <dc:creator>Pavel Kučera</dc:creator>
  <dc:description>Verze 2013.03
MS Office 2007</dc:description>
  <cp:lastModifiedBy>Petr Maule</cp:lastModifiedBy>
  <cp:revision>1169</cp:revision>
  <dcterms:created xsi:type="dcterms:W3CDTF">2013-04-30T09:21:03Z</dcterms:created>
  <dcterms:modified xsi:type="dcterms:W3CDTF">2016-03-06T13:51:44Z</dcterms:modified>
  <cp:category>Prezentace</cp:category>
</cp:coreProperties>
</file>