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7" r:id="rId2"/>
    <p:sldId id="823" r:id="rId3"/>
    <p:sldId id="704" r:id="rId4"/>
    <p:sldId id="706" r:id="rId5"/>
    <p:sldId id="744" r:id="rId6"/>
    <p:sldId id="813" r:id="rId7"/>
    <p:sldId id="878" r:id="rId8"/>
    <p:sldId id="867" r:id="rId9"/>
    <p:sldId id="864" r:id="rId10"/>
    <p:sldId id="886" r:id="rId11"/>
    <p:sldId id="831" r:id="rId12"/>
    <p:sldId id="833" r:id="rId13"/>
    <p:sldId id="834" r:id="rId14"/>
    <p:sldId id="835" r:id="rId15"/>
    <p:sldId id="874" r:id="rId16"/>
    <p:sldId id="875" r:id="rId17"/>
    <p:sldId id="836" r:id="rId18"/>
    <p:sldId id="841" r:id="rId19"/>
    <p:sldId id="847" r:id="rId20"/>
    <p:sldId id="849" r:id="rId21"/>
    <p:sldId id="850" r:id="rId22"/>
    <p:sldId id="662" r:id="rId23"/>
    <p:sldId id="840" r:id="rId24"/>
    <p:sldId id="863" r:id="rId25"/>
    <p:sldId id="870" r:id="rId26"/>
    <p:sldId id="871" r:id="rId27"/>
    <p:sldId id="872" r:id="rId28"/>
    <p:sldId id="876" r:id="rId29"/>
    <p:sldId id="877" r:id="rId30"/>
    <p:sldId id="879" r:id="rId31"/>
    <p:sldId id="853" r:id="rId32"/>
    <p:sldId id="854" r:id="rId33"/>
    <p:sldId id="855" r:id="rId34"/>
    <p:sldId id="881" r:id="rId35"/>
    <p:sldId id="843" r:id="rId36"/>
    <p:sldId id="884" r:id="rId37"/>
    <p:sldId id="885" r:id="rId38"/>
    <p:sldId id="851" r:id="rId39"/>
    <p:sldId id="846" r:id="rId40"/>
    <p:sldId id="845" r:id="rId41"/>
    <p:sldId id="858" r:id="rId42"/>
    <p:sldId id="859" r:id="rId43"/>
    <p:sldId id="860" r:id="rId44"/>
    <p:sldId id="819" r:id="rId45"/>
    <p:sldId id="861" r:id="rId46"/>
    <p:sldId id="862" r:id="rId47"/>
    <p:sldId id="787" r:id="rId48"/>
    <p:sldId id="882" r:id="rId49"/>
    <p:sldId id="607" r:id="rId50"/>
    <p:sldId id="605" r:id="rId51"/>
    <p:sldId id="795" r:id="rId52"/>
    <p:sldId id="799" r:id="rId53"/>
    <p:sldId id="883" r:id="rId54"/>
    <p:sldId id="741" r:id="rId55"/>
    <p:sldId id="282" r:id="rId56"/>
  </p:sldIdLst>
  <p:sldSz cx="9144000" cy="6858000" type="screen4x3"/>
  <p:notesSz cx="6797675" cy="98742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71AA"/>
    <a:srgbClr val="8EAFD6"/>
    <a:srgbClr val="0000FF"/>
    <a:srgbClr val="3D7BB9"/>
    <a:srgbClr val="99FFCC"/>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64" autoAdjust="0"/>
    <p:restoredTop sz="97588" autoAdjust="0"/>
  </p:normalViewPr>
  <p:slideViewPr>
    <p:cSldViewPr snapToGrid="0">
      <p:cViewPr>
        <p:scale>
          <a:sx n="121" d="100"/>
          <a:sy n="121" d="100"/>
        </p:scale>
        <p:origin x="-1332"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3" d="100"/>
          <a:sy n="83" d="100"/>
        </p:scale>
        <p:origin x="-1956" y="-90"/>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1"/>
            <a:ext cx="2945659" cy="493712"/>
          </a:xfrm>
          <a:prstGeom prst="rect">
            <a:avLst/>
          </a:prstGeom>
        </p:spPr>
        <p:txBody>
          <a:bodyPr vert="horz" lIns="91440" tIns="45720" rIns="91440" bIns="45720" rtlCol="0"/>
          <a:lstStyle>
            <a:lvl1pPr algn="r">
              <a:defRPr sz="1200"/>
            </a:lvl1pPr>
          </a:lstStyle>
          <a:p>
            <a:fld id="{83596A59-D995-41A8-98D2-1EE8C1FA4ED6}" type="datetimeFigureOut">
              <a:rPr lang="cs-CZ" smtClean="0"/>
              <a:pPr/>
              <a:t>6.3.2016</a:t>
            </a:fld>
            <a:endParaRPr lang="cs-CZ"/>
          </a:p>
        </p:txBody>
      </p:sp>
      <p:sp>
        <p:nvSpPr>
          <p:cNvPr id="4" name="Zástupný symbol pro zápatí 3"/>
          <p:cNvSpPr>
            <a:spLocks noGrp="1"/>
          </p:cNvSpPr>
          <p:nvPr>
            <p:ph type="ftr" sz="quarter" idx="2"/>
          </p:nvPr>
        </p:nvSpPr>
        <p:spPr>
          <a:xfrm>
            <a:off x="0" y="9378825"/>
            <a:ext cx="2945659" cy="49371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378825"/>
            <a:ext cx="2945659" cy="493712"/>
          </a:xfrm>
          <a:prstGeom prst="rect">
            <a:avLst/>
          </a:prstGeom>
        </p:spPr>
        <p:txBody>
          <a:bodyPr vert="horz" lIns="91440" tIns="45720" rIns="91440" bIns="45720" rtlCol="0" anchor="b"/>
          <a:lstStyle>
            <a:lvl1pPr algn="r">
              <a:defRPr sz="1200"/>
            </a:lvl1pPr>
          </a:lstStyle>
          <a:p>
            <a:fld id="{CA9D38FB-4EBF-45B5-9D5E-32CC2C76990C}" type="slidenum">
              <a:rPr lang="cs-CZ" smtClean="0"/>
              <a:pPr/>
              <a:t>‹#›</a:t>
            </a:fld>
            <a:endParaRPr lang="cs-CZ"/>
          </a:p>
        </p:txBody>
      </p:sp>
    </p:spTree>
    <p:extLst>
      <p:ext uri="{BB962C8B-B14F-4D97-AF65-F5344CB8AC3E}">
        <p14:creationId xmlns:p14="http://schemas.microsoft.com/office/powerpoint/2010/main" val="2442029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659" cy="49371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1"/>
            <a:ext cx="2945659" cy="493712"/>
          </a:xfrm>
          <a:prstGeom prst="rect">
            <a:avLst/>
          </a:prstGeom>
        </p:spPr>
        <p:txBody>
          <a:bodyPr vert="horz" lIns="91440" tIns="45720" rIns="91440" bIns="45720" rtlCol="0"/>
          <a:lstStyle>
            <a:lvl1pPr algn="r">
              <a:defRPr sz="1200"/>
            </a:lvl1pPr>
          </a:lstStyle>
          <a:p>
            <a:fld id="{9C03D4E0-B3CA-4C9E-BE9C-96D295303923}" type="datetimeFigureOut">
              <a:rPr lang="cs-CZ" smtClean="0"/>
              <a:pPr/>
              <a:t>6.3.2016</a:t>
            </a:fld>
            <a:endParaRPr lang="cs-CZ"/>
          </a:p>
        </p:txBody>
      </p:sp>
      <p:sp>
        <p:nvSpPr>
          <p:cNvPr id="4" name="Zástupný symbol pro obrázek snímku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378825"/>
            <a:ext cx="2945659" cy="49371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378825"/>
            <a:ext cx="2945659" cy="493712"/>
          </a:xfrm>
          <a:prstGeom prst="rect">
            <a:avLst/>
          </a:prstGeom>
        </p:spPr>
        <p:txBody>
          <a:bodyPr vert="horz" lIns="91440" tIns="45720" rIns="91440" bIns="45720" rtlCol="0" anchor="b"/>
          <a:lstStyle>
            <a:lvl1pPr algn="r">
              <a:defRPr sz="1200"/>
            </a:lvl1pPr>
          </a:lstStyle>
          <a:p>
            <a:fld id="{01D0DEEB-74A7-464C-87C8-E2B5465D3C5A}" type="slidenum">
              <a:rPr lang="cs-CZ" smtClean="0"/>
              <a:pPr/>
              <a:t>‹#›</a:t>
            </a:fld>
            <a:endParaRPr lang="cs-CZ"/>
          </a:p>
        </p:txBody>
      </p:sp>
    </p:spTree>
    <p:extLst>
      <p:ext uri="{BB962C8B-B14F-4D97-AF65-F5344CB8AC3E}">
        <p14:creationId xmlns:p14="http://schemas.microsoft.com/office/powerpoint/2010/main" val="3166718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3</a:t>
            </a:fld>
            <a:endParaRPr lang="cs-CZ"/>
          </a:p>
        </p:txBody>
      </p:sp>
    </p:spTree>
    <p:extLst>
      <p:ext uri="{BB962C8B-B14F-4D97-AF65-F5344CB8AC3E}">
        <p14:creationId xmlns:p14="http://schemas.microsoft.com/office/powerpoint/2010/main" val="325257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Zástupný symbol pro poznámky 2"/>
              <p:cNvSpPr>
                <a:spLocks noGrp="1"/>
              </p:cNvSpPr>
              <p:nvPr>
                <p:ph type="body" idx="1"/>
              </p:nvPr>
            </p:nvSpPr>
            <p:spPr/>
            <p:txBody>
              <a:bodyPr/>
              <a:lstStyle/>
              <a:p>
                <a:pPr/>
                <a14:m>
                  <m:oMathPara xmlns:m="http://schemas.openxmlformats.org/officeDocument/2006/math">
                    <m:oMathParaPr>
                      <m:jc m:val="centerGroup"/>
                    </m:oMathParaPr>
                    <m:oMath xmlns:m="http://schemas.openxmlformats.org/officeDocument/2006/math">
                      <m:r>
                        <a:rPr lang="cs-CZ" i="1" smtClean="0">
                          <a:latin typeface="Cambria Math"/>
                        </a:rPr>
                        <m:t>𝐶𝑝𝑠𝑡𝑟𝑎𝑘𝑐𝑒</m:t>
                      </m:r>
                      <m:r>
                        <a:rPr lang="cs-CZ" i="1" smtClean="0">
                          <a:latin typeface="Cambria Math"/>
                        </a:rPr>
                        <m:t>=</m:t>
                      </m:r>
                      <m:r>
                        <a:rPr lang="cs-CZ" i="1" smtClean="0">
                          <a:latin typeface="Cambria Math"/>
                        </a:rPr>
                        <m:t>𝐶𝑝𝑠</m:t>
                      </m:r>
                      <m:r>
                        <a:rPr lang="cs-CZ" i="1" smtClean="0">
                          <a:latin typeface="Cambria Math"/>
                        </a:rPr>
                        <m:t>+</m:t>
                      </m:r>
                      <m:f>
                        <m:fPr>
                          <m:ctrlPr>
                            <a:rPr lang="cs-CZ" i="1">
                              <a:latin typeface="Cambria Math"/>
                            </a:rPr>
                          </m:ctrlPr>
                        </m:fPr>
                        <m:num>
                          <m:r>
                            <a:rPr lang="cs-CZ" i="1">
                              <a:latin typeface="Cambria Math"/>
                            </a:rPr>
                            <m:t>𝐶𝑟𝑝</m:t>
                          </m:r>
                          <m:r>
                            <a:rPr lang="cs-CZ" i="1">
                              <a:latin typeface="Cambria Math"/>
                            </a:rPr>
                            <m:t>∗(</m:t>
                          </m:r>
                          <m:nary>
                            <m:naryPr>
                              <m:chr m:val="∑"/>
                              <m:limLoc m:val="subSup"/>
                              <m:ctrlPr>
                                <a:rPr lang="cs-CZ" i="1">
                                  <a:latin typeface="Cambria Math"/>
                                </a:rPr>
                              </m:ctrlPr>
                            </m:naryPr>
                            <m:sub>
                              <m:r>
                                <a:rPr lang="cs-CZ" i="1">
                                  <a:latin typeface="Cambria Math"/>
                                </a:rPr>
                                <m:t>𝑖</m:t>
                              </m:r>
                            </m:sub>
                            <m:sup>
                              <m:r>
                                <a:rPr lang="cs-CZ" i="1">
                                  <a:latin typeface="Cambria Math"/>
                                </a:rPr>
                                <m:t>𝑚</m:t>
                              </m:r>
                            </m:sup>
                            <m:e>
                              <m:r>
                                <a:rPr lang="cs-CZ" i="1">
                                  <a:latin typeface="Cambria Math"/>
                                </a:rPr>
                                <m:t>𝑅𝑃𝑖</m:t>
                              </m:r>
                              <m:r>
                                <a:rPr lang="cs-CZ" i="1">
                                  <a:latin typeface="Cambria Math"/>
                                </a:rPr>
                                <m:t>− </m:t>
                              </m:r>
                              <m:r>
                                <a:rPr lang="cs-CZ" i="1">
                                  <a:latin typeface="Cambria Math"/>
                                </a:rPr>
                                <m:t>𝑃𝑚𝑎𝑥𝑠𝑜𝑢𝑑</m:t>
                              </m:r>
                              <m:r>
                                <a:rPr lang="cs-CZ" i="1">
                                  <a:latin typeface="Cambria Math"/>
                                </a:rPr>
                                <m:t>)∗ </m:t>
                              </m:r>
                              <m:d>
                                <m:dPr>
                                  <m:ctrlPr>
                                    <a:rPr lang="cs-CZ" i="1">
                                      <a:latin typeface="Cambria Math"/>
                                    </a:rPr>
                                  </m:ctrlPr>
                                </m:dPr>
                                <m:e>
                                  <m:r>
                                    <a:rPr lang="cs-CZ" i="1">
                                      <a:latin typeface="Cambria Math"/>
                                    </a:rPr>
                                    <m:t>1−</m:t>
                                  </m:r>
                                  <m:r>
                                    <a:rPr lang="cs-CZ" i="1">
                                      <a:latin typeface="Cambria Math"/>
                                    </a:rPr>
                                    <m:t>𝑃𝑡𝑟𝑎𝑘𝑐𝑒</m:t>
                                  </m:r>
                                </m:e>
                              </m:d>
                            </m:e>
                          </m:nary>
                        </m:num>
                        <m:den>
                          <m:r>
                            <a:rPr lang="cs-CZ" i="1">
                              <a:latin typeface="Cambria Math"/>
                            </a:rPr>
                            <m:t>𝑜𝑑𝑏</m:t>
                          </m:r>
                          <m:r>
                            <a:rPr lang="cs-CZ" i="1">
                              <a:latin typeface="Cambria Math"/>
                            </a:rPr>
                            <m:t>ě</m:t>
                          </m:r>
                          <m:r>
                            <a:rPr lang="cs-CZ" i="1">
                              <a:latin typeface="Cambria Math"/>
                            </a:rPr>
                            <m:t>𝑟</m:t>
                          </m:r>
                        </m:den>
                      </m:f>
                    </m:oMath>
                  </m:oMathPara>
                </a14:m>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cs-CZ" sz="1200" kern="1200" dirty="0" err="1" smtClean="0">
                    <a:solidFill>
                      <a:schemeClr val="tx1"/>
                    </a:solidFill>
                    <a:effectLst/>
                    <a:latin typeface="+mn-lt"/>
                    <a:ea typeface="+mn-ea"/>
                    <a:cs typeface="+mn-cs"/>
                  </a:rPr>
                  <a:t>Cpstrakce</a:t>
                </a:r>
                <a:r>
                  <a:rPr lang="cs-CZ" sz="1200" kern="1200" dirty="0" smtClean="0">
                    <a:solidFill>
                      <a:schemeClr val="tx1"/>
                    </a:solidFill>
                    <a:effectLst/>
                    <a:latin typeface="+mn-lt"/>
                    <a:ea typeface="+mn-ea"/>
                    <a:cs typeface="+mn-cs"/>
                  </a:rPr>
                  <a:t>	je cena za použití sítí distribuční soustavy pro trakční odběr [Kč/</a:t>
                </a:r>
                <a:r>
                  <a:rPr lang="cs-CZ" sz="1200" kern="1200" dirty="0" err="1" smtClean="0">
                    <a:solidFill>
                      <a:schemeClr val="tx1"/>
                    </a:solidFill>
                    <a:effectLst/>
                    <a:latin typeface="+mn-lt"/>
                    <a:ea typeface="+mn-ea"/>
                    <a:cs typeface="+mn-cs"/>
                  </a:rPr>
                  <a:t>MWh</a:t>
                </a:r>
                <a:r>
                  <a:rPr lang="cs-CZ" sz="1200" kern="1200" dirty="0" smtClean="0">
                    <a:solidFill>
                      <a:schemeClr val="tx1"/>
                    </a:solidFill>
                    <a:effectLst/>
                    <a:latin typeface="+mn-lt"/>
                    <a:ea typeface="+mn-ea"/>
                    <a:cs typeface="+mn-cs"/>
                  </a:rPr>
                  <a:t>]</a:t>
                </a:r>
              </a:p>
              <a:p>
                <a:r>
                  <a:rPr lang="cs-CZ" sz="1200" kern="1200" dirty="0" err="1" smtClean="0">
                    <a:solidFill>
                      <a:schemeClr val="tx1"/>
                    </a:solidFill>
                    <a:effectLst/>
                    <a:latin typeface="+mn-lt"/>
                    <a:ea typeface="+mn-ea"/>
                    <a:cs typeface="+mn-cs"/>
                  </a:rPr>
                  <a:t>Cps</a:t>
                </a:r>
                <a:r>
                  <a:rPr lang="cs-CZ" sz="1200" kern="1200" dirty="0" smtClean="0">
                    <a:solidFill>
                      <a:schemeClr val="tx1"/>
                    </a:solidFill>
                    <a:effectLst/>
                    <a:latin typeface="+mn-lt"/>
                    <a:ea typeface="+mn-ea"/>
                    <a:cs typeface="+mn-cs"/>
                  </a:rPr>
                  <a:t>	je cena za použití sítí distribuční soustavy [Kč/</a:t>
                </a:r>
                <a:r>
                  <a:rPr lang="cs-CZ" sz="1200" kern="1200" dirty="0" err="1" smtClean="0">
                    <a:solidFill>
                      <a:schemeClr val="tx1"/>
                    </a:solidFill>
                    <a:effectLst/>
                    <a:latin typeface="+mn-lt"/>
                    <a:ea typeface="+mn-ea"/>
                    <a:cs typeface="+mn-cs"/>
                  </a:rPr>
                  <a:t>MWh</a:t>
                </a:r>
                <a:r>
                  <a:rPr lang="cs-CZ" sz="1200" kern="1200" dirty="0" smtClean="0">
                    <a:solidFill>
                      <a:schemeClr val="tx1"/>
                    </a:solidFill>
                    <a:effectLst/>
                    <a:latin typeface="+mn-lt"/>
                    <a:ea typeface="+mn-ea"/>
                    <a:cs typeface="+mn-cs"/>
                  </a:rPr>
                  <a:t>]</a:t>
                </a:r>
              </a:p>
              <a:p>
                <a:r>
                  <a:rPr lang="cs-CZ" sz="1200" kern="1200" dirty="0" err="1" smtClean="0">
                    <a:solidFill>
                      <a:schemeClr val="tx1"/>
                    </a:solidFill>
                    <a:effectLst/>
                    <a:latin typeface="+mn-lt"/>
                    <a:ea typeface="+mn-ea"/>
                    <a:cs typeface="+mn-cs"/>
                  </a:rPr>
                  <a:t>Crp</a:t>
                </a:r>
                <a:r>
                  <a:rPr lang="cs-CZ" sz="1200" kern="1200" dirty="0" smtClean="0">
                    <a:solidFill>
                      <a:schemeClr val="tx1"/>
                    </a:solidFill>
                    <a:effectLst/>
                    <a:latin typeface="+mn-lt"/>
                    <a:ea typeface="+mn-ea"/>
                    <a:cs typeface="+mn-cs"/>
                  </a:rPr>
                  <a:t>	je cena za rezervovaný příkon [Kč/MW]</a:t>
                </a:r>
              </a:p>
              <a:p>
                <a:r>
                  <a:rPr lang="cs-CZ" sz="1200" kern="1200" dirty="0" err="1" smtClean="0">
                    <a:solidFill>
                      <a:schemeClr val="tx1"/>
                    </a:solidFill>
                    <a:effectLst/>
                    <a:latin typeface="+mn-lt"/>
                    <a:ea typeface="+mn-ea"/>
                    <a:cs typeface="+mn-cs"/>
                  </a:rPr>
                  <a:t>RPi</a:t>
                </a:r>
                <a:r>
                  <a:rPr lang="cs-CZ" sz="1200" kern="1200" dirty="0" smtClean="0">
                    <a:solidFill>
                      <a:schemeClr val="tx1"/>
                    </a:solidFill>
                    <a:effectLst/>
                    <a:latin typeface="+mn-lt"/>
                    <a:ea typeface="+mn-ea"/>
                    <a:cs typeface="+mn-cs"/>
                  </a:rPr>
                  <a:t>	je rezervovaný příkon v místě připojení „i“ dohodnutý ve smlouvě o připojení, uzavřené mezi trakčním odběratelem a provozovatelem distribuční soustavy (MW)</a:t>
                </a:r>
              </a:p>
              <a:p>
                <a:r>
                  <a:rPr lang="cs-CZ" sz="1200" kern="1200" dirty="0" err="1" smtClean="0">
                    <a:solidFill>
                      <a:schemeClr val="tx1"/>
                    </a:solidFill>
                    <a:effectLst/>
                    <a:latin typeface="+mn-lt"/>
                    <a:ea typeface="+mn-ea"/>
                    <a:cs typeface="+mn-cs"/>
                  </a:rPr>
                  <a:t>Pmaxsoud</a:t>
                </a:r>
                <a:r>
                  <a:rPr lang="cs-CZ" sz="1200" kern="1200" dirty="0" smtClean="0">
                    <a:solidFill>
                      <a:schemeClr val="tx1"/>
                    </a:solidFill>
                    <a:effectLst/>
                    <a:latin typeface="+mn-lt"/>
                    <a:ea typeface="+mn-ea"/>
                    <a:cs typeface="+mn-cs"/>
                  </a:rPr>
                  <a:t>	je měsíční soudobé maximum výkonu v odběrném místě</a:t>
                </a:r>
              </a:p>
              <a:p>
                <a:r>
                  <a:rPr lang="cs-CZ" sz="1200" kern="1200" dirty="0" err="1" smtClean="0">
                    <a:solidFill>
                      <a:schemeClr val="tx1"/>
                    </a:solidFill>
                    <a:effectLst/>
                    <a:latin typeface="+mn-lt"/>
                    <a:ea typeface="+mn-ea"/>
                    <a:cs typeface="+mn-cs"/>
                  </a:rPr>
                  <a:t>Ptrakce</a:t>
                </a:r>
                <a:r>
                  <a:rPr lang="cs-CZ" sz="1200" kern="1200" dirty="0" smtClean="0">
                    <a:solidFill>
                      <a:schemeClr val="tx1"/>
                    </a:solidFill>
                    <a:effectLst/>
                    <a:latin typeface="+mn-lt"/>
                    <a:ea typeface="+mn-ea"/>
                    <a:cs typeface="+mn-cs"/>
                  </a:rPr>
                  <a:t>	je měsíční podíl spotřeby elektřiny v odběrném místě pro napájení dopravních prostředků elektrické trakce při provozování dráhy a drážní dopravy dohodnutý ve smlouvě o připojení, uzavřené mezi trakčním odběratelem a provozovatelem distribuční soustavy [1]</a:t>
                </a:r>
              </a:p>
              <a:p>
                <a:r>
                  <a:rPr lang="cs-CZ" sz="1200" kern="1200" dirty="0" smtClean="0">
                    <a:solidFill>
                      <a:schemeClr val="tx1"/>
                    </a:solidFill>
                    <a:effectLst/>
                    <a:latin typeface="+mn-lt"/>
                    <a:ea typeface="+mn-ea"/>
                    <a:cs typeface="+mn-cs"/>
                  </a:rPr>
                  <a:t>odběr	měsíční množství elektřiny odebrané trakčním odběratelem v odběrném místě (Kč/</a:t>
                </a:r>
                <a:r>
                  <a:rPr lang="cs-CZ" sz="1200" kern="1200" dirty="0" err="1" smtClean="0">
                    <a:solidFill>
                      <a:schemeClr val="tx1"/>
                    </a:solidFill>
                    <a:effectLst/>
                    <a:latin typeface="+mn-lt"/>
                    <a:ea typeface="+mn-ea"/>
                    <a:cs typeface="+mn-cs"/>
                  </a:rPr>
                  <a:t>MWh</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i		je index místa připojení</a:t>
                </a:r>
              </a:p>
              <a:p>
                <a:r>
                  <a:rPr lang="cs-CZ" sz="1200" kern="1200" dirty="0" smtClean="0">
                    <a:solidFill>
                      <a:schemeClr val="tx1"/>
                    </a:solidFill>
                    <a:effectLst/>
                    <a:latin typeface="+mn-lt"/>
                    <a:ea typeface="+mn-ea"/>
                    <a:cs typeface="+mn-cs"/>
                  </a:rPr>
                  <a:t>m		je celkový počet míst připojení v odběrném místě</a:t>
                </a:r>
              </a:p>
              <a:p>
                <a:endParaRPr lang="cs-CZ" dirty="0"/>
              </a:p>
            </p:txBody>
          </p:sp>
        </mc:Choice>
        <mc:Fallback xmlns="">
          <p:sp>
            <p:nvSpPr>
              <p:cNvPr id="3" name="Zástupný symbol pro poznámky 2"/>
              <p:cNvSpPr>
                <a:spLocks noGrp="1"/>
              </p:cNvSpPr>
              <p:nvPr>
                <p:ph type="body" idx="1"/>
              </p:nvPr>
            </p:nvSpPr>
            <p:spPr/>
            <p:txBody>
              <a:bodyPr/>
              <a:lstStyle/>
              <a:p>
                <a:r>
                  <a:rPr lang="cs-CZ" i="0" smtClean="0">
                    <a:latin typeface="Cambria Math"/>
                  </a:rPr>
                  <a:t>𝐶𝑝𝑠𝑡𝑟𝑎𝑘𝑐𝑒=𝐶𝑝𝑠+</a:t>
                </a:r>
                <a:r>
                  <a:rPr lang="cs-CZ" i="0">
                    <a:latin typeface="Cambria Math"/>
                  </a:rPr>
                  <a:t>(𝐶𝑟𝑝∗(∑2_𝑖^𝑚▒〖𝑅𝑃𝑖− 𝑃𝑚𝑎𝑥𝑠𝑜𝑢𝑑)∗ (1−𝑃𝑡𝑟𝑎𝑘𝑐𝑒) 〗)/𝑜𝑑𝑏ě𝑟</a:t>
                </a:r>
                <a:endParaRPr lang="cs-CZ" sz="1200" kern="1200" dirty="0" smtClean="0">
                  <a:solidFill>
                    <a:schemeClr val="tx1"/>
                  </a:solidFill>
                  <a:effectLst/>
                  <a:latin typeface="+mn-lt"/>
                  <a:ea typeface="+mn-ea"/>
                  <a:cs typeface="+mn-cs"/>
                </a:endParaRPr>
              </a:p>
              <a:p>
                <a:endParaRPr lang="cs-CZ" sz="1200" kern="1200" dirty="0" smtClean="0">
                  <a:solidFill>
                    <a:schemeClr val="tx1"/>
                  </a:solidFill>
                  <a:effectLst/>
                  <a:latin typeface="+mn-lt"/>
                  <a:ea typeface="+mn-ea"/>
                  <a:cs typeface="+mn-cs"/>
                </a:endParaRPr>
              </a:p>
              <a:p>
                <a:r>
                  <a:rPr lang="cs-CZ" sz="1200" kern="1200" dirty="0" err="1" smtClean="0">
                    <a:solidFill>
                      <a:schemeClr val="tx1"/>
                    </a:solidFill>
                    <a:effectLst/>
                    <a:latin typeface="+mn-lt"/>
                    <a:ea typeface="+mn-ea"/>
                    <a:cs typeface="+mn-cs"/>
                  </a:rPr>
                  <a:t>Cpstrakce</a:t>
                </a:r>
                <a:r>
                  <a:rPr lang="cs-CZ" sz="1200" kern="1200" dirty="0" smtClean="0">
                    <a:solidFill>
                      <a:schemeClr val="tx1"/>
                    </a:solidFill>
                    <a:effectLst/>
                    <a:latin typeface="+mn-lt"/>
                    <a:ea typeface="+mn-ea"/>
                    <a:cs typeface="+mn-cs"/>
                  </a:rPr>
                  <a:t>	je cena za použití sítí distribuční soustavy pro trakční odběr [Kč/</a:t>
                </a:r>
                <a:r>
                  <a:rPr lang="cs-CZ" sz="1200" kern="1200" dirty="0" err="1" smtClean="0">
                    <a:solidFill>
                      <a:schemeClr val="tx1"/>
                    </a:solidFill>
                    <a:effectLst/>
                    <a:latin typeface="+mn-lt"/>
                    <a:ea typeface="+mn-ea"/>
                    <a:cs typeface="+mn-cs"/>
                  </a:rPr>
                  <a:t>MWh</a:t>
                </a:r>
                <a:r>
                  <a:rPr lang="cs-CZ" sz="1200" kern="1200" dirty="0" smtClean="0">
                    <a:solidFill>
                      <a:schemeClr val="tx1"/>
                    </a:solidFill>
                    <a:effectLst/>
                    <a:latin typeface="+mn-lt"/>
                    <a:ea typeface="+mn-ea"/>
                    <a:cs typeface="+mn-cs"/>
                  </a:rPr>
                  <a:t>]</a:t>
                </a:r>
              </a:p>
              <a:p>
                <a:r>
                  <a:rPr lang="cs-CZ" sz="1200" kern="1200" dirty="0" err="1" smtClean="0">
                    <a:solidFill>
                      <a:schemeClr val="tx1"/>
                    </a:solidFill>
                    <a:effectLst/>
                    <a:latin typeface="+mn-lt"/>
                    <a:ea typeface="+mn-ea"/>
                    <a:cs typeface="+mn-cs"/>
                  </a:rPr>
                  <a:t>Cps</a:t>
                </a:r>
                <a:r>
                  <a:rPr lang="cs-CZ" sz="1200" kern="1200" dirty="0" smtClean="0">
                    <a:solidFill>
                      <a:schemeClr val="tx1"/>
                    </a:solidFill>
                    <a:effectLst/>
                    <a:latin typeface="+mn-lt"/>
                    <a:ea typeface="+mn-ea"/>
                    <a:cs typeface="+mn-cs"/>
                  </a:rPr>
                  <a:t>	je cena za použití sítí distribuční soustavy [Kč/</a:t>
                </a:r>
                <a:r>
                  <a:rPr lang="cs-CZ" sz="1200" kern="1200" dirty="0" err="1" smtClean="0">
                    <a:solidFill>
                      <a:schemeClr val="tx1"/>
                    </a:solidFill>
                    <a:effectLst/>
                    <a:latin typeface="+mn-lt"/>
                    <a:ea typeface="+mn-ea"/>
                    <a:cs typeface="+mn-cs"/>
                  </a:rPr>
                  <a:t>MWh</a:t>
                </a:r>
                <a:r>
                  <a:rPr lang="cs-CZ" sz="1200" kern="1200" dirty="0" smtClean="0">
                    <a:solidFill>
                      <a:schemeClr val="tx1"/>
                    </a:solidFill>
                    <a:effectLst/>
                    <a:latin typeface="+mn-lt"/>
                    <a:ea typeface="+mn-ea"/>
                    <a:cs typeface="+mn-cs"/>
                  </a:rPr>
                  <a:t>]</a:t>
                </a:r>
              </a:p>
              <a:p>
                <a:r>
                  <a:rPr lang="cs-CZ" sz="1200" kern="1200" dirty="0" err="1" smtClean="0">
                    <a:solidFill>
                      <a:schemeClr val="tx1"/>
                    </a:solidFill>
                    <a:effectLst/>
                    <a:latin typeface="+mn-lt"/>
                    <a:ea typeface="+mn-ea"/>
                    <a:cs typeface="+mn-cs"/>
                  </a:rPr>
                  <a:t>Crp</a:t>
                </a:r>
                <a:r>
                  <a:rPr lang="cs-CZ" sz="1200" kern="1200" dirty="0" smtClean="0">
                    <a:solidFill>
                      <a:schemeClr val="tx1"/>
                    </a:solidFill>
                    <a:effectLst/>
                    <a:latin typeface="+mn-lt"/>
                    <a:ea typeface="+mn-ea"/>
                    <a:cs typeface="+mn-cs"/>
                  </a:rPr>
                  <a:t>	je cena za rezervovaný příkon [Kč/MW]</a:t>
                </a:r>
              </a:p>
              <a:p>
                <a:r>
                  <a:rPr lang="cs-CZ" sz="1200" kern="1200" dirty="0" err="1" smtClean="0">
                    <a:solidFill>
                      <a:schemeClr val="tx1"/>
                    </a:solidFill>
                    <a:effectLst/>
                    <a:latin typeface="+mn-lt"/>
                    <a:ea typeface="+mn-ea"/>
                    <a:cs typeface="+mn-cs"/>
                  </a:rPr>
                  <a:t>RPi</a:t>
                </a:r>
                <a:r>
                  <a:rPr lang="cs-CZ" sz="1200" kern="1200" dirty="0" smtClean="0">
                    <a:solidFill>
                      <a:schemeClr val="tx1"/>
                    </a:solidFill>
                    <a:effectLst/>
                    <a:latin typeface="+mn-lt"/>
                    <a:ea typeface="+mn-ea"/>
                    <a:cs typeface="+mn-cs"/>
                  </a:rPr>
                  <a:t>	je rezervovaný příkon v místě připojení „i“ dohodnutý ve smlouvě o připojení, uzavřené mezi trakčním odběratelem a provozovatelem distribuční soustavy (MW)</a:t>
                </a:r>
              </a:p>
              <a:p>
                <a:r>
                  <a:rPr lang="cs-CZ" sz="1200" kern="1200" dirty="0" err="1" smtClean="0">
                    <a:solidFill>
                      <a:schemeClr val="tx1"/>
                    </a:solidFill>
                    <a:effectLst/>
                    <a:latin typeface="+mn-lt"/>
                    <a:ea typeface="+mn-ea"/>
                    <a:cs typeface="+mn-cs"/>
                  </a:rPr>
                  <a:t>Pmaxsoud</a:t>
                </a:r>
                <a:r>
                  <a:rPr lang="cs-CZ" sz="1200" kern="1200" dirty="0" smtClean="0">
                    <a:solidFill>
                      <a:schemeClr val="tx1"/>
                    </a:solidFill>
                    <a:effectLst/>
                    <a:latin typeface="+mn-lt"/>
                    <a:ea typeface="+mn-ea"/>
                    <a:cs typeface="+mn-cs"/>
                  </a:rPr>
                  <a:t>	je měsíční soudobé maximum výkonu v odběrném místě</a:t>
                </a:r>
              </a:p>
              <a:p>
                <a:r>
                  <a:rPr lang="cs-CZ" sz="1200" kern="1200" dirty="0" err="1" smtClean="0">
                    <a:solidFill>
                      <a:schemeClr val="tx1"/>
                    </a:solidFill>
                    <a:effectLst/>
                    <a:latin typeface="+mn-lt"/>
                    <a:ea typeface="+mn-ea"/>
                    <a:cs typeface="+mn-cs"/>
                  </a:rPr>
                  <a:t>Ptrakce</a:t>
                </a:r>
                <a:r>
                  <a:rPr lang="cs-CZ" sz="1200" kern="1200" dirty="0" smtClean="0">
                    <a:solidFill>
                      <a:schemeClr val="tx1"/>
                    </a:solidFill>
                    <a:effectLst/>
                    <a:latin typeface="+mn-lt"/>
                    <a:ea typeface="+mn-ea"/>
                    <a:cs typeface="+mn-cs"/>
                  </a:rPr>
                  <a:t>	je měsíční podíl spotřeby elektřiny v odběrném místě pro napájení dopravních prostředků elektrické trakce při provozování dráhy a drážní dopravy dohodnutý ve smlouvě o připojení, uzavřené mezi trakčním odběratelem a provozovatelem distribuční soustavy [1]</a:t>
                </a:r>
              </a:p>
              <a:p>
                <a:r>
                  <a:rPr lang="cs-CZ" sz="1200" kern="1200" dirty="0" smtClean="0">
                    <a:solidFill>
                      <a:schemeClr val="tx1"/>
                    </a:solidFill>
                    <a:effectLst/>
                    <a:latin typeface="+mn-lt"/>
                    <a:ea typeface="+mn-ea"/>
                    <a:cs typeface="+mn-cs"/>
                  </a:rPr>
                  <a:t>odběr	měsíční množství elektřiny odebrané trakčním odběratelem v odběrném místě (Kč/</a:t>
                </a:r>
                <a:r>
                  <a:rPr lang="cs-CZ" sz="1200" kern="1200" dirty="0" err="1" smtClean="0">
                    <a:solidFill>
                      <a:schemeClr val="tx1"/>
                    </a:solidFill>
                    <a:effectLst/>
                    <a:latin typeface="+mn-lt"/>
                    <a:ea typeface="+mn-ea"/>
                    <a:cs typeface="+mn-cs"/>
                  </a:rPr>
                  <a:t>MWh</a:t>
                </a:r>
                <a:r>
                  <a:rPr lang="cs-CZ" sz="1200" kern="1200" dirty="0" smtClean="0">
                    <a:solidFill>
                      <a:schemeClr val="tx1"/>
                    </a:solidFill>
                    <a:effectLst/>
                    <a:latin typeface="+mn-lt"/>
                    <a:ea typeface="+mn-ea"/>
                    <a:cs typeface="+mn-cs"/>
                  </a:rPr>
                  <a:t>)</a:t>
                </a:r>
              </a:p>
              <a:p>
                <a:r>
                  <a:rPr lang="cs-CZ" sz="1200" kern="1200" dirty="0" smtClean="0">
                    <a:solidFill>
                      <a:schemeClr val="tx1"/>
                    </a:solidFill>
                    <a:effectLst/>
                    <a:latin typeface="+mn-lt"/>
                    <a:ea typeface="+mn-ea"/>
                    <a:cs typeface="+mn-cs"/>
                  </a:rPr>
                  <a:t>i		je index místa připojení</a:t>
                </a:r>
              </a:p>
              <a:p>
                <a:r>
                  <a:rPr lang="cs-CZ" sz="1200" kern="1200" dirty="0" smtClean="0">
                    <a:solidFill>
                      <a:schemeClr val="tx1"/>
                    </a:solidFill>
                    <a:effectLst/>
                    <a:latin typeface="+mn-lt"/>
                    <a:ea typeface="+mn-ea"/>
                    <a:cs typeface="+mn-cs"/>
                  </a:rPr>
                  <a:t>m		je celkový počet míst připojení v odběrném místě</a:t>
                </a:r>
              </a:p>
              <a:p>
                <a:endParaRPr lang="cs-CZ" dirty="0"/>
              </a:p>
            </p:txBody>
          </p:sp>
        </mc:Fallback>
      </mc:AlternateContent>
      <p:sp>
        <p:nvSpPr>
          <p:cNvPr id="4" name="Zástupný symbol pro číslo snímku 3"/>
          <p:cNvSpPr>
            <a:spLocks noGrp="1"/>
          </p:cNvSpPr>
          <p:nvPr>
            <p:ph type="sldNum" sz="quarter" idx="10"/>
          </p:nvPr>
        </p:nvSpPr>
        <p:spPr/>
        <p:txBody>
          <a:bodyPr/>
          <a:lstStyle/>
          <a:p>
            <a:fld id="{01D0DEEB-74A7-464C-87C8-E2B5465D3C5A}" type="slidenum">
              <a:rPr lang="cs-CZ" smtClean="0"/>
              <a:pPr/>
              <a:t>23</a:t>
            </a:fld>
            <a:endParaRPr lang="cs-CZ"/>
          </a:p>
        </p:txBody>
      </p:sp>
    </p:spTree>
    <p:extLst>
      <p:ext uri="{BB962C8B-B14F-4D97-AF65-F5344CB8AC3E}">
        <p14:creationId xmlns:p14="http://schemas.microsoft.com/office/powerpoint/2010/main" val="2290819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 případě</a:t>
            </a:r>
            <a:r>
              <a:rPr lang="cs-CZ" baseline="0" dirty="0" smtClean="0"/>
              <a:t> </a:t>
            </a:r>
            <a:r>
              <a:rPr lang="cs-CZ" baseline="0" dirty="0" err="1" smtClean="0"/>
              <a:t>převýběru</a:t>
            </a:r>
            <a:r>
              <a:rPr lang="cs-CZ" baseline="0" dirty="0" smtClean="0"/>
              <a:t> nebo </a:t>
            </a:r>
            <a:r>
              <a:rPr lang="cs-CZ" baseline="0" dirty="0" err="1" smtClean="0"/>
              <a:t>nedovýběru</a:t>
            </a:r>
            <a:r>
              <a:rPr lang="cs-CZ" baseline="0" dirty="0" smtClean="0"/>
              <a:t> plateb, které byly provozovateli sítě přiznány, proběhne korekce v následujících letech podle pravidel regulace.</a:t>
            </a:r>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31</a:t>
            </a:fld>
            <a:endParaRPr lang="cs-CZ"/>
          </a:p>
        </p:txBody>
      </p:sp>
    </p:spTree>
    <p:extLst>
      <p:ext uri="{BB962C8B-B14F-4D97-AF65-F5344CB8AC3E}">
        <p14:creationId xmlns:p14="http://schemas.microsoft.com/office/powerpoint/2010/main" val="4133912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32</a:t>
            </a:fld>
            <a:endParaRPr lang="cs-CZ"/>
          </a:p>
        </p:txBody>
      </p:sp>
    </p:spTree>
    <p:extLst>
      <p:ext uri="{BB962C8B-B14F-4D97-AF65-F5344CB8AC3E}">
        <p14:creationId xmlns:p14="http://schemas.microsoft.com/office/powerpoint/2010/main" val="4133912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33</a:t>
            </a:fld>
            <a:endParaRPr lang="cs-CZ"/>
          </a:p>
        </p:txBody>
      </p:sp>
    </p:spTree>
    <p:extLst>
      <p:ext uri="{BB962C8B-B14F-4D97-AF65-F5344CB8AC3E}">
        <p14:creationId xmlns:p14="http://schemas.microsoft.com/office/powerpoint/2010/main" val="4133912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35</a:t>
            </a:fld>
            <a:endParaRPr lang="cs-CZ"/>
          </a:p>
        </p:txBody>
      </p:sp>
    </p:spTree>
    <p:extLst>
      <p:ext uri="{BB962C8B-B14F-4D97-AF65-F5344CB8AC3E}">
        <p14:creationId xmlns:p14="http://schemas.microsoft.com/office/powerpoint/2010/main" val="2780233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36</a:t>
            </a:fld>
            <a:endParaRPr lang="cs-CZ"/>
          </a:p>
        </p:txBody>
      </p:sp>
    </p:spTree>
    <p:extLst>
      <p:ext uri="{BB962C8B-B14F-4D97-AF65-F5344CB8AC3E}">
        <p14:creationId xmlns:p14="http://schemas.microsoft.com/office/powerpoint/2010/main" val="2800714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37</a:t>
            </a:fld>
            <a:endParaRPr lang="cs-CZ"/>
          </a:p>
        </p:txBody>
      </p:sp>
    </p:spTree>
    <p:extLst>
      <p:ext uri="{BB962C8B-B14F-4D97-AF65-F5344CB8AC3E}">
        <p14:creationId xmlns:p14="http://schemas.microsoft.com/office/powerpoint/2010/main" val="4012106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38</a:t>
            </a:fld>
            <a:endParaRPr lang="cs-CZ"/>
          </a:p>
        </p:txBody>
      </p:sp>
    </p:spTree>
    <p:extLst>
      <p:ext uri="{BB962C8B-B14F-4D97-AF65-F5344CB8AC3E}">
        <p14:creationId xmlns:p14="http://schemas.microsoft.com/office/powerpoint/2010/main" val="13273185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sz="1000"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43</a:t>
            </a:fld>
            <a:endParaRPr 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sz="1000"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44</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nSpc>
                <a:spcPct val="150000"/>
              </a:lnSpc>
              <a:spcBef>
                <a:spcPts val="600"/>
              </a:spcBef>
              <a:spcAft>
                <a:spcPts val="600"/>
              </a:spcAft>
            </a:pPr>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4</a:t>
            </a:fld>
            <a:endParaRPr lang="cs-CZ"/>
          </a:p>
        </p:txBody>
      </p:sp>
    </p:spTree>
    <p:extLst>
      <p:ext uri="{BB962C8B-B14F-4D97-AF65-F5344CB8AC3E}">
        <p14:creationId xmlns:p14="http://schemas.microsoft.com/office/powerpoint/2010/main" val="13273185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45</a:t>
            </a:fld>
            <a:endParaRPr lang="cs-CZ"/>
          </a:p>
        </p:txBody>
      </p:sp>
    </p:spTree>
    <p:extLst>
      <p:ext uri="{BB962C8B-B14F-4D97-AF65-F5344CB8AC3E}">
        <p14:creationId xmlns:p14="http://schemas.microsoft.com/office/powerpoint/2010/main" val="2449457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46</a:t>
            </a:fld>
            <a:endParaRPr lang="cs-CZ"/>
          </a:p>
        </p:txBody>
      </p:sp>
    </p:spTree>
    <p:extLst>
      <p:ext uri="{BB962C8B-B14F-4D97-AF65-F5344CB8AC3E}">
        <p14:creationId xmlns:p14="http://schemas.microsoft.com/office/powerpoint/2010/main" val="2449457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10000"/>
          </a:bodyPr>
          <a:lstStyle/>
          <a:p>
            <a:pPr lvl="0" fontAlgn="base"/>
            <a:endParaRPr lang="cs-CZ" sz="1200" u="none" strike="noStrike" kern="120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47</a:t>
            </a:fld>
            <a:endParaRPr lang="cs-CZ"/>
          </a:p>
        </p:txBody>
      </p:sp>
    </p:spTree>
    <p:extLst>
      <p:ext uri="{BB962C8B-B14F-4D97-AF65-F5344CB8AC3E}">
        <p14:creationId xmlns:p14="http://schemas.microsoft.com/office/powerpoint/2010/main" val="4024330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lvl="0" indent="0" fontAlgn="base">
              <a:buNone/>
            </a:pPr>
            <a:r>
              <a:rPr lang="cs-CZ" sz="1200" b="1" u="none" strike="noStrike" kern="1200" dirty="0" smtClean="0">
                <a:solidFill>
                  <a:schemeClr val="tx1"/>
                </a:solidFill>
                <a:effectLst>
                  <a:outerShdw sx="0" sy="0">
                    <a:srgbClr val="000000"/>
                  </a:outerShdw>
                </a:effectLst>
                <a:latin typeface="+mn-lt"/>
                <a:ea typeface="+mn-ea"/>
                <a:cs typeface="+mn-cs"/>
              </a:rPr>
              <a:t>1)</a:t>
            </a:r>
            <a:r>
              <a:rPr lang="cs-CZ" sz="1200" b="1" u="none" strike="noStrike" kern="1200" baseline="0" dirty="0" smtClean="0">
                <a:solidFill>
                  <a:schemeClr val="tx1"/>
                </a:solidFill>
                <a:effectLst>
                  <a:outerShdw sx="0" sy="0">
                    <a:srgbClr val="000000"/>
                  </a:outerShdw>
                </a:effectLst>
                <a:latin typeface="+mn-lt"/>
                <a:ea typeface="+mn-ea"/>
                <a:cs typeface="+mn-cs"/>
              </a:rPr>
              <a:t> </a:t>
            </a:r>
            <a:r>
              <a:rPr lang="cs-CZ" sz="1200" b="1" u="none" strike="noStrike" kern="1200" dirty="0" smtClean="0">
                <a:solidFill>
                  <a:schemeClr val="tx1"/>
                </a:solidFill>
                <a:effectLst>
                  <a:outerShdw sx="0" sy="0">
                    <a:srgbClr val="000000"/>
                  </a:outerShdw>
                </a:effectLst>
                <a:latin typeface="+mn-lt"/>
                <a:ea typeface="+mn-ea"/>
                <a:cs typeface="+mn-cs"/>
              </a:rPr>
              <a:t>NTS reaguje na vývoj v energetice – rozvoj decentrální výroby:</a:t>
            </a:r>
            <a:endParaRPr lang="cs-CZ" sz="1200" u="none" strike="noStrike" kern="1200" dirty="0" smtClean="0">
              <a:solidFill>
                <a:schemeClr val="tx1"/>
              </a:solidFill>
              <a:effectLst>
                <a:outerShdw sx="0" sy="0">
                  <a:srgbClr val="000000"/>
                </a:outerShdw>
              </a:effectLst>
              <a:latin typeface="+mn-lt"/>
              <a:ea typeface="+mn-ea"/>
              <a:cs typeface="+mn-cs"/>
            </a:endParaRPr>
          </a:p>
          <a:p>
            <a:pPr marL="216000"/>
            <a:r>
              <a:rPr lang="cs-CZ" sz="1200" kern="1200" dirty="0" smtClean="0">
                <a:solidFill>
                  <a:schemeClr val="tx1"/>
                </a:solidFill>
                <a:effectLst/>
                <a:latin typeface="+mn-lt"/>
                <a:ea typeface="+mn-ea"/>
                <a:cs typeface="+mn-cs"/>
              </a:rPr>
              <a:t>Spravedlivý systém plateb umožňující efektivní rozvoj decentrálních výrob.</a:t>
            </a:r>
          </a:p>
          <a:p>
            <a:pPr marL="216000"/>
            <a:r>
              <a:rPr lang="cs-CZ" sz="1200" kern="1200" dirty="0" smtClean="0">
                <a:solidFill>
                  <a:schemeClr val="tx1"/>
                </a:solidFill>
                <a:effectLst/>
                <a:latin typeface="+mn-lt"/>
                <a:ea typeface="+mn-ea"/>
                <a:cs typeface="+mn-cs"/>
              </a:rPr>
              <a:t>NTS konkrétně reaguje na velký rozvoj decentrální výroby. V novém budoucím prostředí elektroenergetiky bude víc tzv. </a:t>
            </a:r>
            <a:r>
              <a:rPr lang="cs-CZ" sz="1200" kern="1200" dirty="0" err="1" smtClean="0">
                <a:solidFill>
                  <a:schemeClr val="tx1"/>
                </a:solidFill>
                <a:effectLst/>
                <a:latin typeface="+mn-lt"/>
                <a:ea typeface="+mn-ea"/>
                <a:cs typeface="+mn-cs"/>
              </a:rPr>
              <a:t>prosumerů</a:t>
            </a:r>
            <a:r>
              <a:rPr lang="cs-CZ" sz="1200" kern="1200" dirty="0" smtClean="0">
                <a:solidFill>
                  <a:schemeClr val="tx1"/>
                </a:solidFill>
                <a:effectLst/>
                <a:latin typeface="+mn-lt"/>
                <a:ea typeface="+mn-ea"/>
                <a:cs typeface="+mn-cs"/>
              </a:rPr>
              <a:t>, tedy zákazníků spotřebitelů, kteří budou mít ve svém odběrném místě připojenou vlastní výrobnu elektřiny (např. instalace solárních panelů na střeše, nebo </a:t>
            </a:r>
            <a:r>
              <a:rPr lang="cs-CZ" sz="1200" kern="1200" dirty="0" err="1" smtClean="0">
                <a:solidFill>
                  <a:schemeClr val="tx1"/>
                </a:solidFill>
                <a:effectLst/>
                <a:latin typeface="+mn-lt"/>
                <a:ea typeface="+mn-ea"/>
                <a:cs typeface="+mn-cs"/>
              </a:rPr>
              <a:t>mikrokogenerace</a:t>
            </a:r>
            <a:r>
              <a:rPr lang="cs-CZ" sz="1200" kern="1200" dirty="0" smtClean="0">
                <a:solidFill>
                  <a:schemeClr val="tx1"/>
                </a:solidFill>
                <a:effectLst/>
                <a:latin typeface="+mn-lt"/>
                <a:ea typeface="+mn-ea"/>
                <a:cs typeface="+mn-cs"/>
              </a:rPr>
              <a:t>). Evropa tento trend podporuje. Vláda ČR na tento trend reaguje v Národním akčním plánu pro implementaci chytrých sítí (NAP SG), ve kterém je rozvoj decentrální výroby očekáván.</a:t>
            </a:r>
          </a:p>
          <a:p>
            <a:pPr marL="216000"/>
            <a:r>
              <a:rPr lang="cs-CZ" sz="1200" kern="1200" dirty="0" smtClean="0">
                <a:solidFill>
                  <a:schemeClr val="tx1"/>
                </a:solidFill>
                <a:effectLst/>
                <a:latin typeface="+mn-lt"/>
                <a:ea typeface="+mn-ea"/>
                <a:cs typeface="+mn-cs"/>
              </a:rPr>
              <a:t>NTS musí zajistit </a:t>
            </a:r>
            <a:r>
              <a:rPr lang="cs-CZ" sz="1200" b="1" kern="1200" dirty="0" smtClean="0">
                <a:solidFill>
                  <a:schemeClr val="tx1"/>
                </a:solidFill>
                <a:effectLst/>
                <a:latin typeface="+mn-lt"/>
                <a:ea typeface="+mn-ea"/>
                <a:cs typeface="+mn-cs"/>
              </a:rPr>
              <a:t>přiměřenost plateb</a:t>
            </a:r>
            <a:r>
              <a:rPr lang="cs-CZ" sz="1200" kern="1200" dirty="0" smtClean="0">
                <a:solidFill>
                  <a:schemeClr val="tx1"/>
                </a:solidFill>
                <a:effectLst/>
                <a:latin typeface="+mn-lt"/>
                <a:ea typeface="+mn-ea"/>
                <a:cs typeface="+mn-cs"/>
              </a:rPr>
              <a:t> za regulované služby distribuční soustavy </a:t>
            </a:r>
            <a:r>
              <a:rPr lang="cs-CZ" sz="1200" b="1" kern="1200" dirty="0" smtClean="0">
                <a:solidFill>
                  <a:schemeClr val="tx1"/>
                </a:solidFill>
                <a:effectLst/>
                <a:latin typeface="+mn-lt"/>
                <a:ea typeface="+mn-ea"/>
                <a:cs typeface="+mn-cs"/>
              </a:rPr>
              <a:t>pro všechny skupiny</a:t>
            </a:r>
            <a:r>
              <a:rPr lang="cs-CZ" sz="1200" kern="1200" dirty="0" smtClean="0">
                <a:solidFill>
                  <a:schemeClr val="tx1"/>
                </a:solidFill>
                <a:effectLst/>
                <a:latin typeface="+mn-lt"/>
                <a:ea typeface="+mn-ea"/>
                <a:cs typeface="+mn-cs"/>
              </a:rPr>
              <a:t> zákazníků v prostředí očekávaného vysokého zastoupení decentrálních výrob, kterým Evropa i vláda ČR říká ano. Současný tarifní systém, ve kterém je na hladině nízkého napětí vybráno přes 70 % regulovaných plateb za odebrané množství elektřiny, by při očekávaném podílu výrob elektřiny v místech její spotřeby vedl k velkým nedisproporčním změnám v platbách, které by měly za následek neúměrný nárůst regulovaných plateb u míst bez výroby elektřiny. Proto musí NTS zajistit takový systém plateb, který bude spravedlivý ke všem uživatelům služeb distribuční soustavy a přitom nebude bránit rozvoji decentrálních výrob.</a:t>
            </a:r>
          </a:p>
          <a:p>
            <a:pPr marL="0" lvl="0" indent="0" fontAlgn="base">
              <a:buFont typeface="+mj-lt"/>
              <a:buNone/>
            </a:pPr>
            <a:r>
              <a:rPr lang="cs-CZ" sz="1200" b="1" u="none" strike="noStrike" kern="1200" dirty="0" smtClean="0">
                <a:solidFill>
                  <a:schemeClr val="tx1"/>
                </a:solidFill>
                <a:effectLst>
                  <a:outerShdw sx="0" sy="0">
                    <a:srgbClr val="000000"/>
                  </a:outerShdw>
                </a:effectLst>
                <a:latin typeface="+mn-lt"/>
                <a:ea typeface="+mn-ea"/>
                <a:cs typeface="+mn-cs"/>
              </a:rPr>
              <a:t>2) Motivace zákazníků k optimalizaci výkonových požadavků na soustavu:</a:t>
            </a:r>
          </a:p>
          <a:p>
            <a:pPr marL="216000">
              <a:spcAft>
                <a:spcPts val="600"/>
              </a:spcAft>
            </a:pPr>
            <a:r>
              <a:rPr lang="cs-CZ" sz="1200" kern="1200" dirty="0" smtClean="0">
                <a:solidFill>
                  <a:schemeClr val="tx1"/>
                </a:solidFill>
                <a:effectLst/>
                <a:latin typeface="+mn-lt"/>
                <a:ea typeface="+mn-ea"/>
                <a:cs typeface="+mn-cs"/>
              </a:rPr>
              <a:t>Efektivní vynakládání investičních a provozních prostředků.</a:t>
            </a:r>
          </a:p>
          <a:p>
            <a:pPr marL="216000">
              <a:spcAft>
                <a:spcPts val="600"/>
              </a:spcAft>
            </a:pPr>
            <a:r>
              <a:rPr lang="cs-CZ" sz="1200" kern="1200" dirty="0" smtClean="0">
                <a:solidFill>
                  <a:schemeClr val="tx1"/>
                </a:solidFill>
                <a:effectLst/>
                <a:latin typeface="+mn-lt"/>
                <a:ea typeface="+mn-ea"/>
                <a:cs typeface="+mn-cs"/>
              </a:rPr>
              <a:t>NTS zavádí systém plateb, který je spravedlivý ke všem zákazníkům, nedává prostor pro zachování křížových dotací. Principem NTS je, aby zákazník platil za ty služby, které od distribuční soustavy skutečně využívá a aby se náklady, které zákazník vyvolává, nebyly přenášeny na jiné zákazníky, popř. nebyly neefektivně vynaložené na straně PDS. Ceny jsou nastaveny transparentně a motivují zákazníky k racionálnímu zhodnocení svých požadavků na distribuční soustavu, neboť jejich platby za službu DS budou úměrné k těmto požadavkům (to se týká jak velikosti požadovaného příkonu, tak případného využití řízení spotřeby, za které je zákazník bonifikován již v dnešní tarifní struktuře). Výsledkem optimalizace požadavků zákazníků na distribuční síť je efektivní vynakládání investičních a provozních prostředků, což je přínosem pro zákazníky samotné.</a:t>
            </a:r>
          </a:p>
          <a:p>
            <a:pPr lvl="0" fontAlgn="base"/>
            <a:r>
              <a:rPr lang="cs-CZ" sz="1200" b="1" u="none" strike="noStrike" kern="1200" dirty="0" smtClean="0">
                <a:solidFill>
                  <a:schemeClr val="tx1"/>
                </a:solidFill>
                <a:effectLst>
                  <a:outerShdw sx="0" sy="0">
                    <a:srgbClr val="000000"/>
                  </a:outerShdw>
                </a:effectLst>
                <a:latin typeface="+mn-lt"/>
                <a:ea typeface="+mn-ea"/>
                <a:cs typeface="+mn-cs"/>
              </a:rPr>
              <a:t>3) Motivace zákazníků k řízení spotřeby a možnost uplatnění nových technologií:</a:t>
            </a:r>
            <a:endParaRPr lang="cs-CZ" sz="1200" u="none" strike="noStrike" kern="1200" dirty="0" smtClean="0">
              <a:solidFill>
                <a:schemeClr val="tx1"/>
              </a:solidFill>
              <a:effectLst>
                <a:outerShdw sx="0" sy="0">
                  <a:srgbClr val="000000"/>
                </a:outerShdw>
              </a:effectLst>
              <a:latin typeface="+mn-lt"/>
              <a:ea typeface="+mn-ea"/>
              <a:cs typeface="+mn-cs"/>
            </a:endParaRPr>
          </a:p>
          <a:p>
            <a:pPr marL="216000"/>
            <a:r>
              <a:rPr lang="cs-CZ" sz="1200" kern="1200" dirty="0" smtClean="0">
                <a:solidFill>
                  <a:schemeClr val="tx1"/>
                </a:solidFill>
                <a:effectLst/>
                <a:latin typeface="+mn-lt"/>
                <a:ea typeface="+mn-ea"/>
                <a:cs typeface="+mn-cs"/>
              </a:rPr>
              <a:t>Rozvoj inteligentních technologií, flexibilní služby a rozšíření řízení spotřeby.</a:t>
            </a:r>
          </a:p>
          <a:p>
            <a:pPr marL="216000"/>
            <a:r>
              <a:rPr lang="cs-CZ" sz="1200" kern="1200" dirty="0" smtClean="0">
                <a:solidFill>
                  <a:schemeClr val="tx1"/>
                </a:solidFill>
                <a:effectLst/>
                <a:latin typeface="+mn-lt"/>
                <a:ea typeface="+mn-ea"/>
                <a:cs typeface="+mn-cs"/>
              </a:rPr>
              <a:t>V budoucnu se kromě velkého rozvoje decentrálních výron očekává také postupný rozvoj inteligentních sítí, ve kterém se uplatní nové inteligentní prvky řízení spotřeby a výroby elektřiny i na těch nejnižších úrovních. Zákazníkům budou nabízeny nové flexibilní služby a řízení spotřeby bude na větším počtu odběrných míst. Přestože tento stav nepřijde v nejbližších letech, je nutné již v současnosti na nové prostředí pamatovat a nastavit transparentní systém plateb, který umožní rovný přístup všech zákazníků k regulovaným platbám a zároveň zachová motivaci zákazníků k řízení spotřeby. Z toho důvodu jsou v NTS zavedena taková přizpůsobení, která zohledňují jak přínosy dnešního způsobu řízení spotřeby, tak umožní v odpovídající míře v budoucnu integrovat přínosy z nových služeb.</a:t>
            </a:r>
          </a:p>
          <a:p>
            <a:pPr lvl="0" fontAlgn="base"/>
            <a:r>
              <a:rPr lang="cs-CZ" sz="1200" b="1" u="none" strike="noStrike" kern="1200" dirty="0" smtClean="0">
                <a:solidFill>
                  <a:schemeClr val="tx1"/>
                </a:solidFill>
                <a:effectLst>
                  <a:outerShdw sx="0" sy="0">
                    <a:srgbClr val="000000"/>
                  </a:outerShdw>
                </a:effectLst>
                <a:latin typeface="+mn-lt"/>
                <a:ea typeface="+mn-ea"/>
                <a:cs typeface="+mn-cs"/>
              </a:rPr>
              <a:t>4) NTS je dlouhodobě stabilní a otevřený novým trendům</a:t>
            </a:r>
            <a:endParaRPr lang="cs-CZ" sz="1200" u="none" strike="noStrike" kern="1200" dirty="0" smtClean="0">
              <a:solidFill>
                <a:schemeClr val="tx1"/>
              </a:solidFill>
              <a:effectLst>
                <a:outerShdw sx="0" sy="0">
                  <a:srgbClr val="000000"/>
                </a:outerShdw>
              </a:effectLst>
              <a:latin typeface="+mn-lt"/>
              <a:ea typeface="+mn-ea"/>
              <a:cs typeface="+mn-cs"/>
            </a:endParaRPr>
          </a:p>
          <a:p>
            <a:pPr marL="216000"/>
            <a:r>
              <a:rPr lang="cs-CZ" sz="1200" kern="1200" dirty="0" smtClean="0">
                <a:solidFill>
                  <a:schemeClr val="tx1"/>
                </a:solidFill>
                <a:effectLst/>
                <a:latin typeface="+mn-lt"/>
                <a:ea typeface="+mn-ea"/>
                <a:cs typeface="+mn-cs"/>
              </a:rPr>
              <a:t>NTS umožňuje zajistit bezpečnost infrastruktury a kvality služeb.</a:t>
            </a:r>
          </a:p>
          <a:p>
            <a:pPr marL="216000"/>
            <a:r>
              <a:rPr lang="cs-CZ" sz="1200" kern="1200" dirty="0" smtClean="0">
                <a:solidFill>
                  <a:schemeClr val="tx1"/>
                </a:solidFill>
                <a:effectLst/>
                <a:latin typeface="+mn-lt"/>
                <a:ea typeface="+mn-ea"/>
                <a:cs typeface="+mn-cs"/>
              </a:rPr>
              <a:t>Cílem nové tarifní struktury je zajištění bezpečnosti provozu elektrických sítí v novém prostředí, ve kterém se elektroenergetika a společnost budou nacházet. Zajištění bezpečnosti elektrizační soustavy v odpovídající kvalitě její infrastruktury je nutné i za podmínek budoucího vysokého podílu decentrálních a obnovitelných zdrojů při zachování značného podílu velkých systémových elektráren, bez kterých by bezpečný provoz soustavy nebyl možný. </a:t>
            </a:r>
          </a:p>
          <a:p>
            <a:pPr marL="216000"/>
            <a:r>
              <a:rPr lang="cs-CZ" sz="1200" kern="1200" dirty="0" smtClean="0">
                <a:solidFill>
                  <a:schemeClr val="tx1"/>
                </a:solidFill>
                <a:effectLst/>
                <a:latin typeface="+mn-lt"/>
                <a:ea typeface="+mn-ea"/>
                <a:cs typeface="+mn-cs"/>
              </a:rPr>
              <a:t>Pokud bude novou tarifní strukturou zajištěna racionalizace požadavků zákazníků, která nebude zbytečně zvyšovat náklady systému a zároveň nebude přenášet náklady sítě od zákazníků s vnořenou výrobou na ostatní spotřebitele bez vlastní výroby, jsou provozovatelé sítí schopny úkol bezpečného provozu soustavy, vyplývající ze zákona, zabezpečit, aniž by bylo potřebné navyšovat jejich regulované povolené výnosy.</a:t>
            </a:r>
          </a:p>
          <a:p>
            <a:pPr lvl="0" fontAlgn="base"/>
            <a:r>
              <a:rPr lang="cs-CZ" sz="1200" b="1" u="none" strike="noStrike" kern="1200" dirty="0" smtClean="0">
                <a:solidFill>
                  <a:schemeClr val="tx1"/>
                </a:solidFill>
                <a:effectLst>
                  <a:outerShdw sx="0" sy="0">
                    <a:srgbClr val="000000"/>
                  </a:outerShdw>
                </a:effectLst>
                <a:latin typeface="+mn-lt"/>
                <a:ea typeface="+mn-ea"/>
                <a:cs typeface="+mn-cs"/>
              </a:rPr>
              <a:t>5) Zachování sociálního rozměru:</a:t>
            </a:r>
            <a:endParaRPr lang="cs-CZ" sz="1200" u="none" strike="noStrike" kern="1200" dirty="0" smtClean="0">
              <a:solidFill>
                <a:schemeClr val="tx1"/>
              </a:solidFill>
              <a:effectLst>
                <a:outerShdw sx="0" sy="0">
                  <a:srgbClr val="000000"/>
                </a:outerShdw>
              </a:effectLst>
              <a:latin typeface="+mn-lt"/>
              <a:ea typeface="+mn-ea"/>
              <a:cs typeface="+mn-cs"/>
            </a:endParaRPr>
          </a:p>
          <a:p>
            <a:pPr marL="216000"/>
            <a:r>
              <a:rPr lang="cs-CZ" sz="1200" kern="1200" dirty="0" smtClean="0">
                <a:solidFill>
                  <a:schemeClr val="tx1"/>
                </a:solidFill>
                <a:effectLst/>
                <a:latin typeface="+mn-lt"/>
                <a:ea typeface="+mn-ea"/>
                <a:cs typeface="+mn-cs"/>
              </a:rPr>
              <a:t>NTS není tvořena slepě bez ohledu na dopady do plateb zákazníků za elektřinu. V NTS jsou zavedena vhodná přizpůsobení mající za cíl zohlednit odlišnosti u specifických skupin zákazníků. Přestože v tvorbě NTS není a ani nemůže být řešena sociální politika, jsou vyhodnoceny dopady do jednotlivých skupin zákazníků. V tomto směru lze konstatovat, že reforma tarifní struktury nepřinese, nebo nemusí přinést, výrazné negativní dopady v regulovaných platbách za elektřinu. Tam, kde by potenciálně došlo k výraznému zvýšení nákladů zákazníka, bude možné provést dostupné opatření k eliminaci nárůstů plateb. Příkladem je snížení velikosti hlavního jističe na rozumnou úroveň odpovídající skutečným potřebám zákazníka.</a:t>
            </a:r>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54</a:t>
            </a:fld>
            <a:endParaRPr lang="cs-CZ"/>
          </a:p>
        </p:txBody>
      </p:sp>
    </p:spTree>
    <p:extLst>
      <p:ext uri="{BB962C8B-B14F-4D97-AF65-F5344CB8AC3E}">
        <p14:creationId xmlns:p14="http://schemas.microsoft.com/office/powerpoint/2010/main" val="41680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5</a:t>
            </a:fld>
            <a:endParaRPr lang="cs-CZ"/>
          </a:p>
        </p:txBody>
      </p:sp>
    </p:spTree>
    <p:extLst>
      <p:ext uri="{BB962C8B-B14F-4D97-AF65-F5344CB8AC3E}">
        <p14:creationId xmlns:p14="http://schemas.microsoft.com/office/powerpoint/2010/main" val="1327318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9</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10</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Doposud nebyla potřeba </a:t>
            </a:r>
            <a:r>
              <a:rPr lang="cs-CZ" baseline="0" dirty="0" smtClean="0"/>
              <a:t>vykazování nákladů na jednotlivé typy měření, nebyla stanovena žádná metodika pro sledování těchto nákladů.</a:t>
            </a:r>
          </a:p>
          <a:p>
            <a:r>
              <a:rPr lang="cs-CZ" baseline="0" dirty="0" smtClean="0"/>
              <a:t>V blízké budoucnosti se očekává vývoj v oblasti měření (např. zavedení AMM), ke kterým nejsou žádná historická data.</a:t>
            </a:r>
          </a:p>
          <a:p>
            <a:r>
              <a:rPr lang="cs-CZ" dirty="0" smtClean="0"/>
              <a:t>Případné disproporce</a:t>
            </a:r>
            <a:r>
              <a:rPr lang="cs-CZ" baseline="0" dirty="0" smtClean="0"/>
              <a:t> mezi náklady provozovatelů jsou zahrnuty v ceně za rezervovaný příkon.</a:t>
            </a:r>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12</a:t>
            </a:fld>
            <a:endParaRPr lang="cs-CZ"/>
          </a:p>
        </p:txBody>
      </p:sp>
    </p:spTree>
    <p:extLst>
      <p:ext uri="{BB962C8B-B14F-4D97-AF65-F5344CB8AC3E}">
        <p14:creationId xmlns:p14="http://schemas.microsoft.com/office/powerpoint/2010/main" val="3895989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Nevýhoda</a:t>
            </a:r>
            <a:r>
              <a:rPr lang="cs-CZ" baseline="0" dirty="0" smtClean="0"/>
              <a:t> alternativního přístupu: značně náročné zpracování hodinové bilance PDS, které zatím není možné převést na rutinní každoroční vykazovací procesy, použití výsledků použitých z tohoto projektu by bylo možné, ale vedlo by to stejně na potřebu výpočet průběžné aktualizovat (minimálně jednou za regulační období, možná častěji), což nyní není možné.</a:t>
            </a:r>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15</a:t>
            </a:fld>
            <a:endParaRPr lang="cs-CZ"/>
          </a:p>
        </p:txBody>
      </p:sp>
    </p:spTree>
    <p:extLst>
      <p:ext uri="{BB962C8B-B14F-4D97-AF65-F5344CB8AC3E}">
        <p14:creationId xmlns:p14="http://schemas.microsoft.com/office/powerpoint/2010/main" val="1427511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aseline="0" dirty="0" smtClean="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16</a:t>
            </a:fld>
            <a:endParaRPr lang="cs-CZ"/>
          </a:p>
        </p:txBody>
      </p:sp>
    </p:spTree>
    <p:extLst>
      <p:ext uri="{BB962C8B-B14F-4D97-AF65-F5344CB8AC3E}">
        <p14:creationId xmlns:p14="http://schemas.microsoft.com/office/powerpoint/2010/main" val="1427511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Systémové služby jsou hrazeny stranou spotřeby, tj. za odběr, popř. možnost odběru elektřiny ze soustavy. Strana výroby </a:t>
            </a:r>
            <a:r>
              <a:rPr lang="cs-CZ" sz="1050" dirty="0" smtClean="0"/>
              <a:t>(dodávky do soustavy) </a:t>
            </a:r>
            <a:r>
              <a:rPr lang="cs-CZ" dirty="0" smtClean="0"/>
              <a:t>nehradí </a:t>
            </a:r>
            <a:r>
              <a:rPr lang="cs-CZ" dirty="0" err="1" smtClean="0"/>
              <a:t>SyS</a:t>
            </a:r>
            <a:r>
              <a:rPr lang="cs-CZ" dirty="0" smtClean="0"/>
              <a:t>, přestože systémové služby také využívá, je uplatněn princip nulové G komponenty.</a:t>
            </a:r>
          </a:p>
          <a:p>
            <a:endParaRPr lang="cs-CZ" dirty="0"/>
          </a:p>
        </p:txBody>
      </p:sp>
      <p:sp>
        <p:nvSpPr>
          <p:cNvPr id="4" name="Zástupný symbol pro číslo snímku 3"/>
          <p:cNvSpPr>
            <a:spLocks noGrp="1"/>
          </p:cNvSpPr>
          <p:nvPr>
            <p:ph type="sldNum" sz="quarter" idx="10"/>
          </p:nvPr>
        </p:nvSpPr>
        <p:spPr/>
        <p:txBody>
          <a:bodyPr/>
          <a:lstStyle/>
          <a:p>
            <a:fld id="{01D0DEEB-74A7-464C-87C8-E2B5465D3C5A}" type="slidenum">
              <a:rPr lang="cs-CZ" smtClean="0"/>
              <a:pPr/>
              <a:t>19</a:t>
            </a:fld>
            <a:endParaRPr lang="cs-CZ"/>
          </a:p>
        </p:txBody>
      </p:sp>
    </p:spTree>
    <p:extLst>
      <p:ext uri="{BB962C8B-B14F-4D97-AF65-F5344CB8AC3E}">
        <p14:creationId xmlns:p14="http://schemas.microsoft.com/office/powerpoint/2010/main" val="30567092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10" name="Obrázek 9" descr="Titul (CAT 2013) Prezentace.jpg"/>
          <p:cNvPicPr>
            <a:picLocks noChangeAspect="1"/>
          </p:cNvPicPr>
          <p:nvPr userDrawn="1"/>
        </p:nvPicPr>
        <p:blipFill>
          <a:blip r:embed="rId2" cstate="print"/>
          <a:stretch>
            <a:fillRect/>
          </a:stretch>
        </p:blipFill>
        <p:spPr>
          <a:xfrm>
            <a:off x="-1" y="0"/>
            <a:ext cx="9139309" cy="6858000"/>
          </a:xfrm>
          <a:prstGeom prst="rect">
            <a:avLst/>
          </a:prstGeom>
        </p:spPr>
      </p:pic>
      <p:sp>
        <p:nvSpPr>
          <p:cNvPr id="2" name="Nadpis 1"/>
          <p:cNvSpPr>
            <a:spLocks noGrp="1"/>
          </p:cNvSpPr>
          <p:nvPr>
            <p:ph type="ctrTitle"/>
          </p:nvPr>
        </p:nvSpPr>
        <p:spPr>
          <a:xfrm>
            <a:off x="0" y="0"/>
            <a:ext cx="9144000" cy="1988840"/>
          </a:xfrm>
        </p:spPr>
        <p:txBody>
          <a:bodyPr lIns="1512000" tIns="0" rIns="1080000" bIns="0" anchor="b" anchorCtr="0">
            <a:normAutofit/>
          </a:bodyPr>
          <a:lstStyle>
            <a:lvl1pPr algn="l">
              <a:defRPr sz="2000">
                <a:solidFill>
                  <a:srgbClr val="3871AA"/>
                </a:solidFill>
                <a:latin typeface="Arial" pitchFamily="34" charset="0"/>
                <a:cs typeface="Arial" pitchFamily="34" charset="0"/>
              </a:defRPr>
            </a:lvl1pPr>
          </a:lstStyle>
          <a:p>
            <a:endParaRPr lang="cs-CZ" sz="2000" dirty="0">
              <a:solidFill>
                <a:srgbClr val="FF0000"/>
              </a:solidFill>
            </a:endParaRPr>
          </a:p>
        </p:txBody>
      </p:sp>
      <p:sp>
        <p:nvSpPr>
          <p:cNvPr id="3" name="Podnadpis 2"/>
          <p:cNvSpPr>
            <a:spLocks noGrp="1"/>
          </p:cNvSpPr>
          <p:nvPr>
            <p:ph type="subTitle" idx="1"/>
          </p:nvPr>
        </p:nvSpPr>
        <p:spPr>
          <a:xfrm>
            <a:off x="0" y="3960000"/>
            <a:ext cx="9144000" cy="1197192"/>
          </a:xfrm>
        </p:spPr>
        <p:txBody>
          <a:bodyPr lIns="1440000" tIns="0" rIns="1080000" bIns="0">
            <a:normAutofit/>
          </a:bodyPr>
          <a:lstStyle>
            <a:lvl1pPr marL="0" indent="0" algn="l">
              <a:buNone/>
              <a:defRPr sz="1800">
                <a:solidFill>
                  <a:schemeClr val="tx1">
                    <a:lumMod val="50000"/>
                    <a:lumOff val="5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l"/>
            <a:endParaRPr lang="cs-CZ" sz="1600" dirty="0" smtClean="0">
              <a:solidFill>
                <a:schemeClr val="tx1">
                  <a:lumMod val="50000"/>
                  <a:lumOff val="50000"/>
                </a:schemeClr>
              </a:solidFill>
              <a:latin typeface="Arial" pitchFamily="34" charset="0"/>
              <a:cs typeface="Arial" pitchFamily="34" charset="0"/>
            </a:endParaRPr>
          </a:p>
        </p:txBody>
      </p:sp>
      <p:sp>
        <p:nvSpPr>
          <p:cNvPr id="5" name="Zástupný symbol pro zápatí 4"/>
          <p:cNvSpPr>
            <a:spLocks noGrp="1"/>
          </p:cNvSpPr>
          <p:nvPr>
            <p:ph type="ftr" sz="quarter" idx="11"/>
          </p:nvPr>
        </p:nvSpPr>
        <p:spPr>
          <a:xfrm>
            <a:off x="3995936" y="5229200"/>
            <a:ext cx="5148064" cy="180000"/>
          </a:xfrm>
        </p:spPr>
        <p:txBody>
          <a:bodyPr lIns="0" tIns="0" rIns="1440000" bIns="0" anchor="t" anchorCtr="0"/>
          <a:lstStyle>
            <a:lvl1pPr algn="r">
              <a:defRPr sz="1300">
                <a:solidFill>
                  <a:schemeClr val="tx1">
                    <a:lumMod val="50000"/>
                    <a:lumOff val="50000"/>
                  </a:schemeClr>
                </a:solidFill>
                <a:latin typeface="Arial" pitchFamily="34" charset="0"/>
                <a:cs typeface="Arial" pitchFamily="34" charset="0"/>
              </a:defRPr>
            </a:lvl1pPr>
          </a:lstStyle>
          <a:p>
            <a:r>
              <a:rPr lang="cs-CZ" smtClean="0"/>
              <a:t>Sekce Provoz a rozvoj elektrizační soustavy</a:t>
            </a:r>
            <a:endParaRPr lang="cs-CZ" dirty="0"/>
          </a:p>
        </p:txBody>
      </p:sp>
      <p:sp>
        <p:nvSpPr>
          <p:cNvPr id="6" name="Zástupný symbol pro číslo snímku 5"/>
          <p:cNvSpPr>
            <a:spLocks noGrp="1"/>
          </p:cNvSpPr>
          <p:nvPr>
            <p:ph type="sldNum" sz="quarter" idx="12"/>
          </p:nvPr>
        </p:nvSpPr>
        <p:spPr>
          <a:xfrm>
            <a:off x="8784000" y="6498000"/>
            <a:ext cx="360000" cy="360000"/>
          </a:xfrm>
        </p:spPr>
        <p:txBody>
          <a:bodyPr lIns="0" tIns="0" rIns="0" bIns="0"/>
          <a:lstStyle>
            <a:lvl1pPr algn="ctr">
              <a:defRPr sz="1000">
                <a:solidFill>
                  <a:schemeClr val="tx1"/>
                </a:solidFill>
                <a:latin typeface="Arial" pitchFamily="34" charset="0"/>
                <a:cs typeface="Arial" pitchFamily="34" charset="0"/>
              </a:defRPr>
            </a:lvl1pPr>
          </a:lstStyle>
          <a:p>
            <a:fld id="{D29AF586-A3B1-416A-AA00-32A93145649B}" type="slidenum">
              <a:rPr lang="cs-CZ" smtClean="0"/>
              <a:pPr/>
              <a:t>‹#›</a:t>
            </a:fld>
            <a:endParaRPr lang="cs-CZ" dirty="0"/>
          </a:p>
        </p:txBody>
      </p:sp>
      <p:sp>
        <p:nvSpPr>
          <p:cNvPr id="8" name="Zástupný symbol pro datum 3"/>
          <p:cNvSpPr>
            <a:spLocks noGrp="1"/>
          </p:cNvSpPr>
          <p:nvPr>
            <p:ph type="dt" sz="half" idx="10"/>
          </p:nvPr>
        </p:nvSpPr>
        <p:spPr>
          <a:xfrm>
            <a:off x="3995936" y="5445224"/>
            <a:ext cx="5148064" cy="180000"/>
          </a:xfrm>
        </p:spPr>
        <p:txBody>
          <a:bodyPr lIns="0" tIns="0" rIns="1440000" bIns="0"/>
          <a:lstStyle>
            <a:lvl1pPr algn="r">
              <a:defRPr sz="1300">
                <a:latin typeface="Arial" pitchFamily="34" charset="0"/>
                <a:cs typeface="Arial" pitchFamily="34" charset="0"/>
              </a:defRPr>
            </a:lvl1pPr>
          </a:lstStyle>
          <a:p>
            <a:r>
              <a:rPr lang="cs-CZ" smtClean="0"/>
              <a:t>24. dubna 2013</a:t>
            </a:r>
            <a:endParaRPr lang="cs-CZ"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text">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0" y="0"/>
            <a:ext cx="9144000" cy="6381328"/>
          </a:xfrm>
        </p:spPr>
        <p:txBody>
          <a:bodyPr lIns="720000" tIns="1260000" rIns="720000" bIns="0">
            <a:normAutofit/>
          </a:bodyPr>
          <a:lstStyle>
            <a:lvl1pPr marL="265113" indent="-265113">
              <a:lnSpc>
                <a:spcPct val="120000"/>
              </a:lnSpc>
              <a:spcBef>
                <a:spcPts val="1000"/>
              </a:spcBef>
              <a:buClr>
                <a:srgbClr val="3871AA"/>
              </a:buClr>
              <a:buSzPct val="110000"/>
              <a:buFont typeface="Wingdings" pitchFamily="2" charset="2"/>
              <a:buChar char="§"/>
              <a:defRPr sz="1600">
                <a:solidFill>
                  <a:schemeClr val="tx1">
                    <a:lumMod val="65000"/>
                    <a:lumOff val="35000"/>
                  </a:schemeClr>
                </a:solidFill>
                <a:latin typeface="Arial" pitchFamily="34" charset="0"/>
                <a:cs typeface="Arial" pitchFamily="34" charset="0"/>
              </a:defRPr>
            </a:lvl1pPr>
            <a:lvl2pPr marL="539750" indent="-274638">
              <a:lnSpc>
                <a:spcPct val="120000"/>
              </a:lnSpc>
              <a:spcBef>
                <a:spcPts val="1000"/>
              </a:spcBef>
              <a:defRPr sz="1600">
                <a:solidFill>
                  <a:schemeClr val="tx1">
                    <a:lumMod val="65000"/>
                    <a:lumOff val="35000"/>
                  </a:schemeClr>
                </a:solidFill>
                <a:latin typeface="Arial" pitchFamily="34" charset="0"/>
                <a:cs typeface="Arial" pitchFamily="34" charset="0"/>
              </a:defRPr>
            </a:lvl2pPr>
            <a:lvl3pPr marL="804863" indent="-174625">
              <a:lnSpc>
                <a:spcPct val="120000"/>
              </a:lnSpc>
              <a:spcBef>
                <a:spcPts val="1000"/>
              </a:spcBef>
              <a:defRPr sz="1600">
                <a:solidFill>
                  <a:schemeClr val="tx1">
                    <a:lumMod val="65000"/>
                    <a:lumOff val="35000"/>
                  </a:schemeClr>
                </a:solidFill>
                <a:latin typeface="Arial" pitchFamily="34" charset="0"/>
                <a:cs typeface="Arial" pitchFamily="34" charset="0"/>
              </a:defRPr>
            </a:lvl3pPr>
            <a:lvl4pPr marL="1079500" indent="-274638">
              <a:lnSpc>
                <a:spcPct val="120000"/>
              </a:lnSpc>
              <a:spcBef>
                <a:spcPts val="1000"/>
              </a:spcBef>
              <a:defRPr sz="1600">
                <a:solidFill>
                  <a:schemeClr val="tx1">
                    <a:lumMod val="65000"/>
                    <a:lumOff val="35000"/>
                  </a:schemeClr>
                </a:solidFill>
                <a:latin typeface="Arial" pitchFamily="34" charset="0"/>
                <a:cs typeface="Arial" pitchFamily="34" charset="0"/>
              </a:defRPr>
            </a:lvl4pPr>
            <a:lvl5pPr marL="1344613" indent="-265113">
              <a:lnSpc>
                <a:spcPct val="120000"/>
              </a:lnSpc>
              <a:spcBef>
                <a:spcPts val="1000"/>
              </a:spcBef>
              <a:defRPr sz="1600">
                <a:solidFill>
                  <a:schemeClr val="tx1">
                    <a:lumMod val="65000"/>
                    <a:lumOff val="35000"/>
                  </a:schemeClr>
                </a:solidFill>
                <a:latin typeface="Arial" pitchFamily="34" charset="0"/>
                <a:cs typeface="Arial" pitchFamily="34" charset="0"/>
              </a:defRPr>
            </a:lvl5p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2" name="Nadpis 1"/>
          <p:cNvSpPr>
            <a:spLocks noGrp="1"/>
          </p:cNvSpPr>
          <p:nvPr>
            <p:ph type="title"/>
          </p:nvPr>
        </p:nvSpPr>
        <p:spPr>
          <a:xfrm>
            <a:off x="0" y="0"/>
            <a:ext cx="6120000" cy="900000"/>
          </a:xfrm>
          <a:solidFill>
            <a:srgbClr val="3871AA"/>
          </a:solidFill>
        </p:spPr>
        <p:txBody>
          <a:bodyPr lIns="720000" tIns="180000" rIns="720000" bIns="108000" anchor="b" anchorCtr="0">
            <a:normAutofit/>
          </a:bodyPr>
          <a:lstStyle>
            <a:lvl1pPr algn="l">
              <a:defRPr sz="2400" baseline="0">
                <a:solidFill>
                  <a:schemeClr val="bg1"/>
                </a:solidFill>
                <a:latin typeface="Arial" pitchFamily="34" charset="0"/>
                <a:cs typeface="Arial" pitchFamily="34" charset="0"/>
              </a:defRPr>
            </a:lvl1pPr>
          </a:lstStyle>
          <a:p>
            <a:r>
              <a:rPr lang="cs-CZ" dirty="0" smtClean="0"/>
              <a:t>Klepnutím lze upravit styl předlohy nadpisů.</a:t>
            </a:r>
            <a:endParaRPr lang="cs-CZ" dirty="0"/>
          </a:p>
        </p:txBody>
      </p:sp>
      <p:sp>
        <p:nvSpPr>
          <p:cNvPr id="13" name="Zástupný symbol pro zápatí 4"/>
          <p:cNvSpPr>
            <a:spLocks noGrp="1"/>
          </p:cNvSpPr>
          <p:nvPr>
            <p:ph type="ftr" sz="quarter" idx="11"/>
          </p:nvPr>
        </p:nvSpPr>
        <p:spPr>
          <a:xfrm>
            <a:off x="0" y="6534000"/>
            <a:ext cx="8640000" cy="324000"/>
          </a:xfrm>
        </p:spPr>
        <p:txBody>
          <a:bodyPr lIns="720000" tIns="36000" rIns="0" bIns="0" anchor="t" anchorCtr="0"/>
          <a:lstStyle>
            <a:lvl1pPr algn="r">
              <a:defRPr sz="1000">
                <a:latin typeface="Arial" pitchFamily="34" charset="0"/>
                <a:cs typeface="Arial" pitchFamily="34" charset="0"/>
              </a:defRPr>
            </a:lvl1p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14" name="Zástupný symbol pro číslo snímku 5"/>
          <p:cNvSpPr>
            <a:spLocks noGrp="1"/>
          </p:cNvSpPr>
          <p:nvPr>
            <p:ph type="sldNum" sz="quarter" idx="12"/>
          </p:nvPr>
        </p:nvSpPr>
        <p:spPr>
          <a:xfrm>
            <a:off x="8784000" y="6534000"/>
            <a:ext cx="360000" cy="324000"/>
          </a:xfrm>
          <a:solidFill>
            <a:srgbClr val="3D7BB9"/>
          </a:solidFill>
        </p:spPr>
        <p:txBody>
          <a:bodyPr lIns="72000" tIns="36000" rIns="0" bIns="0" anchor="t" anchorCtr="0"/>
          <a:lstStyle>
            <a:lvl1pPr algn="l">
              <a:defRPr sz="1000">
                <a:solidFill>
                  <a:schemeClr val="bg1"/>
                </a:solidFill>
                <a:latin typeface="Arial" pitchFamily="34" charset="0"/>
                <a:cs typeface="Arial" pitchFamily="34" charset="0"/>
              </a:defRPr>
            </a:lvl1pPr>
          </a:lstStyle>
          <a:p>
            <a:fld id="{D29AF586-A3B1-416A-AA00-32A93145649B}" type="slidenum">
              <a:rPr lang="cs-CZ" smtClean="0"/>
              <a:pPr/>
              <a:t>‹#›</a:t>
            </a:fld>
            <a:endParaRPr lang="cs-CZ" dirty="0"/>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pitola">
    <p:spTree>
      <p:nvGrpSpPr>
        <p:cNvPr id="1" name=""/>
        <p:cNvGrpSpPr/>
        <p:nvPr/>
      </p:nvGrpSpPr>
      <p:grpSpPr>
        <a:xfrm>
          <a:off x="0" y="0"/>
          <a:ext cx="0" cy="0"/>
          <a:chOff x="0" y="0"/>
          <a:chExt cx="0" cy="0"/>
        </a:xfrm>
      </p:grpSpPr>
      <p:sp>
        <p:nvSpPr>
          <p:cNvPr id="2" name="Nadpis 1"/>
          <p:cNvSpPr>
            <a:spLocks noGrp="1"/>
          </p:cNvSpPr>
          <p:nvPr>
            <p:ph type="title"/>
          </p:nvPr>
        </p:nvSpPr>
        <p:spPr>
          <a:xfrm>
            <a:off x="0" y="1440000"/>
            <a:ext cx="6120000" cy="1080000"/>
          </a:xfrm>
          <a:solidFill>
            <a:srgbClr val="3871AA"/>
          </a:solidFill>
        </p:spPr>
        <p:txBody>
          <a:bodyPr lIns="720000" tIns="180000" rIns="720000" bIns="180000" anchor="t" anchorCtr="0">
            <a:normAutofit/>
          </a:bodyPr>
          <a:lstStyle>
            <a:lvl1pPr algn="l">
              <a:defRPr sz="2200" b="0" cap="none" baseline="0">
                <a:solidFill>
                  <a:schemeClr val="bg1"/>
                </a:solidFill>
                <a:latin typeface="Arial" pitchFamily="34" charset="0"/>
                <a:cs typeface="Arial" pitchFamily="34" charset="0"/>
              </a:defRPr>
            </a:lvl1pPr>
          </a:lstStyle>
          <a:p>
            <a:r>
              <a:rPr lang="cs-CZ" dirty="0" smtClean="0"/>
              <a:t>Klepnutím lze upravit styl předlohy nadpisů.</a:t>
            </a:r>
            <a:endParaRPr lang="cs-CZ" dirty="0"/>
          </a:p>
        </p:txBody>
      </p:sp>
      <p:sp>
        <p:nvSpPr>
          <p:cNvPr id="5" name="Zástupný symbol pro zápatí 4"/>
          <p:cNvSpPr>
            <a:spLocks noGrp="1"/>
          </p:cNvSpPr>
          <p:nvPr>
            <p:ph type="ftr" sz="quarter" idx="11"/>
          </p:nvPr>
        </p:nvSpPr>
        <p:spPr>
          <a:xfrm>
            <a:off x="0" y="6534000"/>
            <a:ext cx="8640000" cy="324000"/>
          </a:xfrm>
        </p:spPr>
        <p:txBody>
          <a:bodyPr lIns="720000" tIns="36000" rIns="0" bIns="0" anchor="t" anchorCtr="0"/>
          <a:lstStyle>
            <a:lvl1pPr algn="r">
              <a:defRPr sz="1000">
                <a:latin typeface="Arial" pitchFamily="34" charset="0"/>
                <a:cs typeface="Arial" pitchFamily="34" charset="0"/>
              </a:defRPr>
            </a:lvl1p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6" name="Zástupný symbol pro číslo snímku 5"/>
          <p:cNvSpPr>
            <a:spLocks noGrp="1"/>
          </p:cNvSpPr>
          <p:nvPr>
            <p:ph type="sldNum" sz="quarter" idx="12"/>
          </p:nvPr>
        </p:nvSpPr>
        <p:spPr>
          <a:xfrm>
            <a:off x="8784000" y="6534000"/>
            <a:ext cx="360000" cy="324000"/>
          </a:xfrm>
          <a:solidFill>
            <a:srgbClr val="3D7BB9"/>
          </a:solidFill>
        </p:spPr>
        <p:txBody>
          <a:bodyPr lIns="72000" tIns="36000" rIns="0" bIns="0" anchor="t" anchorCtr="0"/>
          <a:lstStyle>
            <a:lvl1pPr algn="l">
              <a:defRPr sz="1000">
                <a:solidFill>
                  <a:schemeClr val="bg1"/>
                </a:solidFill>
                <a:latin typeface="Arial" pitchFamily="34" charset="0"/>
                <a:cs typeface="Arial" pitchFamily="34" charset="0"/>
              </a:defRPr>
            </a:lvl1pPr>
          </a:lstStyle>
          <a:p>
            <a:fld id="{D29AF586-A3B1-416A-AA00-32A93145649B}" type="slidenum">
              <a:rPr lang="cs-CZ" smtClean="0"/>
              <a:pPr/>
              <a:t>‹#›</a:t>
            </a:fld>
            <a:endParaRPr lang="cs-CZ" dirty="0"/>
          </a:p>
        </p:txBody>
      </p:sp>
      <p:sp>
        <p:nvSpPr>
          <p:cNvPr id="3" name="Zástupný symbol pro text 2"/>
          <p:cNvSpPr>
            <a:spLocks noGrp="1"/>
          </p:cNvSpPr>
          <p:nvPr>
            <p:ph type="body" idx="1"/>
          </p:nvPr>
        </p:nvSpPr>
        <p:spPr>
          <a:xfrm>
            <a:off x="0" y="0"/>
            <a:ext cx="6120000" cy="1412776"/>
          </a:xfrm>
        </p:spPr>
        <p:txBody>
          <a:bodyPr lIns="720000" tIns="180000" rIns="720000" bIns="180000" anchor="b" anchorCtr="0">
            <a:normAutofit/>
          </a:bodyPr>
          <a:lstStyle>
            <a:lvl1pPr marL="0" indent="0" algn="l">
              <a:buNone/>
              <a:defRPr sz="1600">
                <a:solidFill>
                  <a:schemeClr val="tx1">
                    <a:lumMod val="50000"/>
                    <a:lumOff val="50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smtClean="0"/>
              <a:t>Klepnutím lze upravit styly předlohy textu.</a:t>
            </a: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a:xfrm>
            <a:off x="0" y="6534000"/>
            <a:ext cx="8640000" cy="324000"/>
          </a:xfrm>
        </p:spPr>
        <p:txBody>
          <a:bodyPr lIns="720000" tIns="36000" rIns="0" bIns="0" anchor="t" anchorCtr="0"/>
          <a:lstStyle>
            <a:lvl1pPr algn="r">
              <a:defRPr sz="1000">
                <a:latin typeface="Arial" pitchFamily="34" charset="0"/>
                <a:cs typeface="Arial" pitchFamily="34" charset="0"/>
              </a:defRPr>
            </a:lvl1pPr>
          </a:lstStyle>
          <a:p>
            <a:r>
              <a:rPr lang="cs-CZ" smtClean="0">
                <a:solidFill>
                  <a:srgbClr val="0070C0"/>
                </a:solidFill>
              </a:rPr>
              <a:t>EGÚ Brno, a. s. </a:t>
            </a:r>
            <a:r>
              <a:rPr lang="cs-CZ" smtClean="0"/>
              <a:t>│</a:t>
            </a:r>
            <a:r>
              <a:rPr lang="cs-CZ" smtClean="0">
                <a:solidFill>
                  <a:srgbClr val="0070C0"/>
                </a:solidFill>
              </a:rPr>
              <a:t> </a:t>
            </a:r>
            <a:r>
              <a:rPr lang="cs-CZ" smtClean="0"/>
              <a:t>Sekce Provoz a rozvoj elektrizační soustavy</a:t>
            </a:r>
            <a:endParaRPr lang="cs-CZ" dirty="0"/>
          </a:p>
        </p:txBody>
      </p:sp>
      <p:sp>
        <p:nvSpPr>
          <p:cNvPr id="6" name="Zástupný symbol pro číslo snímku 5"/>
          <p:cNvSpPr>
            <a:spLocks noGrp="1"/>
          </p:cNvSpPr>
          <p:nvPr>
            <p:ph type="sldNum" sz="quarter" idx="12"/>
          </p:nvPr>
        </p:nvSpPr>
        <p:spPr>
          <a:xfrm>
            <a:off x="8784000" y="6534000"/>
            <a:ext cx="360000" cy="324000"/>
          </a:xfrm>
          <a:solidFill>
            <a:srgbClr val="3D7BB9"/>
          </a:solidFill>
        </p:spPr>
        <p:txBody>
          <a:bodyPr lIns="72000" tIns="36000" rIns="0" bIns="0" anchor="t" anchorCtr="0"/>
          <a:lstStyle>
            <a:lvl1pPr algn="l">
              <a:defRPr sz="1000">
                <a:solidFill>
                  <a:schemeClr val="bg1"/>
                </a:solidFill>
                <a:latin typeface="Arial" pitchFamily="34" charset="0"/>
                <a:cs typeface="Arial" pitchFamily="34" charset="0"/>
              </a:defRPr>
            </a:lvl1pPr>
          </a:lstStyle>
          <a:p>
            <a:fld id="{D29AF586-A3B1-416A-AA00-32A93145649B}" type="slidenum">
              <a:rPr lang="cs-CZ" smtClean="0"/>
              <a:pPr/>
              <a:t>‹#›</a:t>
            </a:fld>
            <a:endParaRPr lang="cs-CZ" dirty="0"/>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Program jednání">
    <p:spTree>
      <p:nvGrpSpPr>
        <p:cNvPr id="1" name=""/>
        <p:cNvGrpSpPr/>
        <p:nvPr/>
      </p:nvGrpSpPr>
      <p:grpSpPr>
        <a:xfrm>
          <a:off x="0" y="0"/>
          <a:ext cx="0" cy="0"/>
          <a:chOff x="0" y="0"/>
          <a:chExt cx="0" cy="0"/>
        </a:xfrm>
      </p:grpSpPr>
      <p:sp>
        <p:nvSpPr>
          <p:cNvPr id="2" name="Nadpis 1"/>
          <p:cNvSpPr>
            <a:spLocks noGrp="1"/>
          </p:cNvSpPr>
          <p:nvPr>
            <p:ph type="title"/>
          </p:nvPr>
        </p:nvSpPr>
        <p:spPr>
          <a:xfrm>
            <a:off x="-1" y="0"/>
            <a:ext cx="2880000" cy="1080000"/>
          </a:xfrm>
          <a:solidFill>
            <a:srgbClr val="3871AA"/>
          </a:solidFill>
        </p:spPr>
        <p:txBody>
          <a:bodyPr lIns="108000" tIns="360000" rIns="144000" bIns="108000" anchor="b">
            <a:noAutofit/>
          </a:bodyPr>
          <a:lstStyle>
            <a:lvl1pPr algn="r">
              <a:defRPr sz="2200" b="0">
                <a:solidFill>
                  <a:schemeClr val="bg1">
                    <a:lumMod val="95000"/>
                  </a:schemeClr>
                </a:solidFill>
                <a:latin typeface="Arial" pitchFamily="34" charset="0"/>
                <a:cs typeface="Arial" pitchFamily="34" charset="0"/>
              </a:defRPr>
            </a:lvl1pPr>
          </a:lstStyle>
          <a:p>
            <a:endParaRPr lang="cs-CZ" dirty="0"/>
          </a:p>
        </p:txBody>
      </p:sp>
      <p:sp>
        <p:nvSpPr>
          <p:cNvPr id="3" name="Zástupný symbol pro obsah 2"/>
          <p:cNvSpPr>
            <a:spLocks noGrp="1"/>
          </p:cNvSpPr>
          <p:nvPr>
            <p:ph idx="1"/>
          </p:nvPr>
        </p:nvSpPr>
        <p:spPr>
          <a:xfrm>
            <a:off x="2915816" y="1052736"/>
            <a:ext cx="6228184" cy="5400600"/>
          </a:xfrm>
        </p:spPr>
        <p:txBody>
          <a:bodyPr lIns="360000" tIns="0" rIns="360000" bIns="0">
            <a:normAutofit/>
          </a:bodyPr>
          <a:lstStyle>
            <a:lvl1pPr>
              <a:lnSpc>
                <a:spcPct val="120000"/>
              </a:lnSpc>
              <a:spcBef>
                <a:spcPts val="1200"/>
              </a:spcBef>
              <a:buFont typeface="+mj-lt"/>
              <a:buAutoNum type="arabicPeriod"/>
              <a:defRPr sz="1800">
                <a:solidFill>
                  <a:srgbClr val="3871AA"/>
                </a:solidFill>
                <a:latin typeface="Arial" pitchFamily="34" charset="0"/>
                <a:cs typeface="Arial" pitchFamily="34" charset="0"/>
              </a:defRPr>
            </a:lvl1pPr>
            <a:lvl2pPr marL="342900" indent="14288">
              <a:lnSpc>
                <a:spcPct val="120000"/>
              </a:lnSpc>
              <a:spcBef>
                <a:spcPts val="1200"/>
              </a:spcBef>
              <a:buFont typeface="+mj-lt"/>
              <a:buNone/>
              <a:defRPr sz="1800">
                <a:solidFill>
                  <a:schemeClr val="tx1">
                    <a:lumMod val="65000"/>
                    <a:lumOff val="35000"/>
                  </a:schemeClr>
                </a:solidFill>
                <a:latin typeface="Arial" pitchFamily="34" charset="0"/>
                <a:cs typeface="Arial" pitchFamily="34" charset="0"/>
              </a:defRPr>
            </a:lvl2pPr>
            <a:lvl3pPr marL="357188" indent="-174625">
              <a:buFont typeface="Wingdings" pitchFamily="2" charset="2"/>
              <a:buChar char="§"/>
              <a:defRPr sz="1800">
                <a:solidFill>
                  <a:schemeClr val="tx1">
                    <a:lumMod val="65000"/>
                    <a:lumOff val="35000"/>
                  </a:schemeClr>
                </a:solidFill>
                <a:latin typeface="Arial" pitchFamily="34" charset="0"/>
                <a:cs typeface="Arial" pitchFamily="34" charset="0"/>
              </a:defRPr>
            </a:lvl3pPr>
            <a:lvl4pPr marL="630238" indent="-273050">
              <a:defRPr sz="1800">
                <a:solidFill>
                  <a:schemeClr val="tx1">
                    <a:lumMod val="65000"/>
                    <a:lumOff val="35000"/>
                  </a:schemeClr>
                </a:solidFill>
                <a:latin typeface="Arial" pitchFamily="34" charset="0"/>
                <a:cs typeface="Arial" pitchFamily="34" charset="0"/>
              </a:defRPr>
            </a:lvl4pPr>
            <a:lvl5pPr marL="895350" indent="-265113">
              <a:defRPr sz="1800">
                <a:solidFill>
                  <a:schemeClr val="tx1">
                    <a:lumMod val="65000"/>
                    <a:lumOff val="35000"/>
                  </a:schemeClr>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cs-CZ" dirty="0" smtClean="0"/>
              <a:t>Klepnutím lze upravit styly předlohy textu.</a:t>
            </a:r>
          </a:p>
          <a:p>
            <a:pPr lvl="1"/>
            <a:r>
              <a:rPr lang="cs-CZ" dirty="0" smtClean="0"/>
              <a:t>Druhá úroveň</a:t>
            </a:r>
          </a:p>
          <a:p>
            <a:pPr lvl="0"/>
            <a:endParaRPr lang="cs-CZ" dirty="0"/>
          </a:p>
        </p:txBody>
      </p:sp>
      <p:sp>
        <p:nvSpPr>
          <p:cNvPr id="4" name="Zástupný symbol pro text 3"/>
          <p:cNvSpPr>
            <a:spLocks noGrp="1"/>
          </p:cNvSpPr>
          <p:nvPr>
            <p:ph type="body" sz="half" idx="2"/>
          </p:nvPr>
        </p:nvSpPr>
        <p:spPr>
          <a:xfrm>
            <a:off x="0" y="1052736"/>
            <a:ext cx="2880000" cy="5400600"/>
          </a:xfrm>
        </p:spPr>
        <p:txBody>
          <a:bodyPr lIns="108000" tIns="180000" rIns="144000" bIns="0">
            <a:normAutofit/>
          </a:bodyPr>
          <a:lstStyle>
            <a:lvl1pPr marL="0" indent="0" algn="r">
              <a:buNone/>
              <a:defRPr sz="1400">
                <a:solidFill>
                  <a:schemeClr val="tx1">
                    <a:lumMod val="50000"/>
                    <a:lumOff val="50000"/>
                  </a:schemeClr>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cs-CZ" dirty="0" smtClean="0"/>
          </a:p>
        </p:txBody>
      </p:sp>
      <p:sp>
        <p:nvSpPr>
          <p:cNvPr id="8" name="Zástupný symbol pro zápatí 4"/>
          <p:cNvSpPr>
            <a:spLocks noGrp="1"/>
          </p:cNvSpPr>
          <p:nvPr>
            <p:ph type="ftr" sz="quarter" idx="11"/>
          </p:nvPr>
        </p:nvSpPr>
        <p:spPr>
          <a:xfrm>
            <a:off x="0" y="6534000"/>
            <a:ext cx="8640000" cy="324000"/>
          </a:xfrm>
        </p:spPr>
        <p:txBody>
          <a:bodyPr lIns="720000" tIns="36000" rIns="0" bIns="0" anchor="t" anchorCtr="0"/>
          <a:lstStyle>
            <a:lvl1pPr algn="r">
              <a:defRPr sz="1000">
                <a:latin typeface="Arial" pitchFamily="34" charset="0"/>
                <a:cs typeface="Arial" pitchFamily="34" charset="0"/>
              </a:defRPr>
            </a:lvl1pPr>
          </a:lstStyle>
          <a:p>
            <a:r>
              <a:rPr lang="cs-CZ" smtClean="0">
                <a:solidFill>
                  <a:srgbClr val="0070C0"/>
                </a:solidFill>
              </a:rPr>
              <a:t>EGÚ Brno, a. s. </a:t>
            </a:r>
            <a:r>
              <a:rPr lang="cs-CZ" smtClean="0"/>
              <a:t>│</a:t>
            </a:r>
            <a:r>
              <a:rPr lang="cs-CZ" smtClean="0">
                <a:solidFill>
                  <a:srgbClr val="0070C0"/>
                </a:solidFill>
              </a:rPr>
              <a:t> </a:t>
            </a:r>
            <a:r>
              <a:rPr lang="cs-CZ" smtClean="0"/>
              <a:t>Sekce Provoz a rozvoj elektrizační soustavy</a:t>
            </a:r>
            <a:endParaRPr lang="cs-CZ" dirty="0"/>
          </a:p>
        </p:txBody>
      </p:sp>
      <p:sp>
        <p:nvSpPr>
          <p:cNvPr id="9" name="Zástupný symbol pro číslo snímku 5"/>
          <p:cNvSpPr>
            <a:spLocks noGrp="1"/>
          </p:cNvSpPr>
          <p:nvPr>
            <p:ph type="sldNum" sz="quarter" idx="12"/>
          </p:nvPr>
        </p:nvSpPr>
        <p:spPr>
          <a:xfrm>
            <a:off x="8784000" y="6534000"/>
            <a:ext cx="360000" cy="324000"/>
          </a:xfrm>
          <a:solidFill>
            <a:srgbClr val="3D7BB9"/>
          </a:solidFill>
        </p:spPr>
        <p:txBody>
          <a:bodyPr lIns="72000" tIns="36000" rIns="0" bIns="0" anchor="t" anchorCtr="0"/>
          <a:lstStyle>
            <a:lvl1pPr algn="l">
              <a:defRPr sz="1000">
                <a:solidFill>
                  <a:schemeClr val="bg1"/>
                </a:solidFill>
                <a:latin typeface="Arial" pitchFamily="34" charset="0"/>
                <a:cs typeface="Arial" pitchFamily="34" charset="0"/>
              </a:defRPr>
            </a:lvl1pPr>
          </a:lstStyle>
          <a:p>
            <a:fld id="{D29AF586-A3B1-416A-AA00-32A93145649B}" type="slidenum">
              <a:rPr lang="cs-CZ" smtClean="0"/>
              <a:pPr/>
              <a:t>‹#›</a:t>
            </a:fld>
            <a:endParaRPr lang="cs-CZ" dirty="0"/>
          </a:p>
        </p:txBody>
      </p:sp>
    </p:spTree>
  </p:cSld>
  <p:clrMapOvr>
    <a:masterClrMapping/>
  </p:clrMapOvr>
  <p:hf hdr="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smtClean="0"/>
              <a:t>24. dubna 2013</a:t>
            </a:r>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Sekce Provoz a rozvoj elektrizační soustavy</a:t>
            </a: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AF586-A3B1-416A-AA00-32A93145649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56" r:id="rId5"/>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normAutofit/>
          </a:bodyPr>
          <a:lstStyle/>
          <a:p>
            <a:r>
              <a:rPr lang="cs-CZ" sz="2400" dirty="0" smtClean="0"/>
              <a:t>Nová tarifní struktura – </a:t>
            </a:r>
            <a:r>
              <a:rPr lang="cs-CZ" sz="2400" dirty="0"/>
              <a:t>Základní parametry výpočtu</a:t>
            </a:r>
            <a:endParaRPr lang="cs-CZ" sz="2400" dirty="0" smtClean="0"/>
          </a:p>
        </p:txBody>
      </p:sp>
      <p:sp>
        <p:nvSpPr>
          <p:cNvPr id="7" name="Podnadpis 6"/>
          <p:cNvSpPr>
            <a:spLocks noGrp="1"/>
          </p:cNvSpPr>
          <p:nvPr>
            <p:ph type="subTitle" idx="1"/>
          </p:nvPr>
        </p:nvSpPr>
        <p:spPr/>
        <p:txBody>
          <a:bodyPr lIns="1512000"/>
          <a:lstStyle/>
          <a:p>
            <a:r>
              <a:rPr lang="nb-NO" sz="2000" dirty="0">
                <a:solidFill>
                  <a:srgbClr val="3871AA"/>
                </a:solidFill>
              </a:rPr>
              <a:t>„Co přinese nová tarifní struktura v elektroenergetice?"</a:t>
            </a:r>
            <a:r>
              <a:rPr lang="pl-PL" sz="2000" dirty="0" smtClean="0">
                <a:solidFill>
                  <a:srgbClr val="3871AA"/>
                </a:solidFill>
              </a:rPr>
              <a:t> </a:t>
            </a:r>
            <a:endParaRPr lang="pl-PL" sz="2000" dirty="0">
              <a:solidFill>
                <a:srgbClr val="3871AA"/>
              </a:solidFill>
            </a:endParaRPr>
          </a:p>
          <a:p>
            <a:r>
              <a:rPr lang="pl-PL" sz="1600" dirty="0"/>
              <a:t>konference </a:t>
            </a:r>
            <a:r>
              <a:rPr lang="pl-PL" sz="1600" dirty="0" smtClean="0"/>
              <a:t>Comenius, </a:t>
            </a:r>
            <a:r>
              <a:rPr lang="pl-PL" sz="1600" dirty="0"/>
              <a:t>ERÚ, MPO </a:t>
            </a:r>
            <a:r>
              <a:rPr lang="pl-PL" sz="1600" dirty="0" smtClean="0"/>
              <a:t>21. ledna 2016</a:t>
            </a:r>
          </a:p>
          <a:p>
            <a:endParaRPr lang="pl-PL" dirty="0" smtClean="0"/>
          </a:p>
        </p:txBody>
      </p:sp>
      <p:sp>
        <p:nvSpPr>
          <p:cNvPr id="8" name="Zástupný symbol pro zápatí 4"/>
          <p:cNvSpPr txBox="1">
            <a:spLocks/>
          </p:cNvSpPr>
          <p:nvPr/>
        </p:nvSpPr>
        <p:spPr>
          <a:xfrm>
            <a:off x="1" y="5897110"/>
            <a:ext cx="9144000" cy="480446"/>
          </a:xfrm>
          <a:prstGeom prst="rect">
            <a:avLst/>
          </a:prstGeom>
        </p:spPr>
        <p:txBody>
          <a:bodyPr vert="horz" lIns="1512000" tIns="0" rIns="1440000" bIns="0" rtlCol="0" anchor="t" anchorCtr="0"/>
          <a:lstStyle>
            <a:defPPr>
              <a:defRPr lang="cs-CZ"/>
            </a:defPPr>
            <a:lvl1pPr marL="0" algn="r" defTabSz="914400" rtl="0" eaLnBrk="1" latinLnBrk="0" hangingPunct="1">
              <a:defRPr sz="1300" kern="1200">
                <a:solidFill>
                  <a:schemeClr val="tx1">
                    <a:lumMod val="50000"/>
                    <a:lumOff val="50000"/>
                  </a:schemeClr>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cs-CZ" sz="1200" dirty="0" smtClean="0">
                <a:solidFill>
                  <a:prstClr val="black">
                    <a:lumMod val="50000"/>
                    <a:lumOff val="50000"/>
                  </a:prstClr>
                </a:solidFill>
              </a:rPr>
              <a:t>sekce Provoz a rozvoj elektrizační soustavy</a:t>
            </a:r>
            <a:endParaRPr lang="cs-CZ" sz="1200" dirty="0">
              <a:solidFill>
                <a:prstClr val="black">
                  <a:lumMod val="50000"/>
                  <a:lumOff val="50000"/>
                </a:prst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000" dirty="0" smtClean="0">
                <a:solidFill>
                  <a:srgbClr val="3871AA"/>
                </a:solidFill>
              </a:rPr>
              <a:t>Srovnání podílu fixních a variabilních výnosů s tržbami </a:t>
            </a:r>
            <a:br>
              <a:rPr lang="cs-CZ" sz="2000" dirty="0" smtClean="0">
                <a:solidFill>
                  <a:srgbClr val="3871AA"/>
                </a:solidFill>
              </a:rPr>
            </a:br>
            <a:r>
              <a:rPr lang="cs-CZ" sz="2000" dirty="0" smtClean="0">
                <a:solidFill>
                  <a:srgbClr val="3871AA"/>
                </a:solidFill>
              </a:rPr>
              <a:t>podle cen na NN v současné a v nové tarifní struktuře</a:t>
            </a:r>
            <a:br>
              <a:rPr lang="cs-CZ" sz="2000" dirty="0" smtClean="0">
                <a:solidFill>
                  <a:srgbClr val="3871AA"/>
                </a:solidFill>
              </a:rPr>
            </a:br>
            <a:endParaRPr lang="cs-CZ" sz="1400" dirty="0">
              <a:solidFill>
                <a:srgbClr val="3871AA"/>
              </a:solidFill>
            </a:endParaRPr>
          </a:p>
          <a:p>
            <a:pPr marL="0" indent="0">
              <a:buNone/>
            </a:pPr>
            <a:endParaRPr lang="cs-CZ" sz="1400" b="1" dirty="0">
              <a:solidFill>
                <a:srgbClr val="3871AA"/>
              </a:solidFill>
            </a:endParaRPr>
          </a:p>
          <a:p>
            <a:pPr marL="0" indent="0">
              <a:buNone/>
            </a:pPr>
            <a:endParaRPr lang="cs-CZ" sz="1400" b="1" dirty="0" smtClean="0">
              <a:solidFill>
                <a:srgbClr val="3871AA"/>
              </a:solidFill>
            </a:endParaRPr>
          </a:p>
          <a:p>
            <a:pPr marL="0" indent="0">
              <a:buNone/>
            </a:pPr>
            <a:endParaRPr lang="cs-CZ" sz="1400" b="1" dirty="0">
              <a:solidFill>
                <a:srgbClr val="3871AA"/>
              </a:solidFill>
            </a:endParaRPr>
          </a:p>
          <a:p>
            <a:pPr marL="0" indent="0">
              <a:buNone/>
            </a:pPr>
            <a:endParaRPr lang="cs-CZ" sz="1400" b="1" dirty="0" smtClean="0">
              <a:solidFill>
                <a:srgbClr val="3871AA"/>
              </a:solidFill>
            </a:endParaRPr>
          </a:p>
          <a:p>
            <a:pPr marL="0" indent="0">
              <a:buNone/>
            </a:pPr>
            <a:endParaRPr lang="cs-CZ" sz="1400" b="1" dirty="0">
              <a:solidFill>
                <a:srgbClr val="3871AA"/>
              </a:solidFill>
            </a:endParaRPr>
          </a:p>
          <a:p>
            <a:pPr marL="0" indent="0">
              <a:buNone/>
            </a:pPr>
            <a:endParaRPr lang="cs-CZ" sz="1400" b="1" dirty="0" smtClean="0">
              <a:solidFill>
                <a:srgbClr val="3871AA"/>
              </a:solidFill>
            </a:endParaRPr>
          </a:p>
          <a:p>
            <a:pPr marL="0" indent="0">
              <a:buNone/>
            </a:pPr>
            <a:r>
              <a:rPr lang="cs-CZ" sz="1400" dirty="0" smtClean="0">
                <a:solidFill>
                  <a:srgbClr val="3871AA"/>
                </a:solidFill>
              </a:rPr>
              <a:t>*Regulované výnosy </a:t>
            </a:r>
            <a:r>
              <a:rPr lang="cs-CZ" sz="1400" dirty="0">
                <a:solidFill>
                  <a:srgbClr val="3871AA"/>
                </a:solidFill>
              </a:rPr>
              <a:t>distribuce = </a:t>
            </a:r>
            <a:r>
              <a:rPr lang="cs-CZ" sz="1400" dirty="0" smtClean="0">
                <a:solidFill>
                  <a:srgbClr val="3871AA"/>
                </a:solidFill>
              </a:rPr>
              <a:t>upravené povolené výnosy (UPV) + náklady na ztráty (pro výpočet ceny za distribuci na napěťové hladině)</a:t>
            </a:r>
          </a:p>
          <a:p>
            <a:pPr marL="0" indent="0">
              <a:buNone/>
            </a:pPr>
            <a:r>
              <a:rPr lang="cs-CZ" sz="1400" dirty="0" smtClean="0">
                <a:solidFill>
                  <a:srgbClr val="3871AA"/>
                </a:solidFill>
              </a:rPr>
              <a:t>**Výnosy celkem = výnosy za regulovanou část celkem + tržby za silovou elektřinu; rozsah závisí na vztažení ceny systémových služeb na odběr (současnost), nebo na vztažení ceny systémových služeb za jistič (nová tarifní struktura)</a:t>
            </a:r>
            <a:endParaRPr lang="cs-CZ" sz="1400" dirty="0">
              <a:solidFill>
                <a:srgbClr val="3871AA"/>
              </a:solidFill>
            </a:endParaRPr>
          </a:p>
        </p:txBody>
      </p:sp>
      <p:sp>
        <p:nvSpPr>
          <p:cNvPr id="3" name="Nadpis 2"/>
          <p:cNvSpPr>
            <a:spLocks noGrp="1"/>
          </p:cNvSpPr>
          <p:nvPr>
            <p:ph type="title"/>
          </p:nvPr>
        </p:nvSpPr>
        <p:spPr/>
        <p:txBody>
          <a:bodyPr>
            <a:normAutofit/>
          </a:bodyPr>
          <a:lstStyle/>
          <a:p>
            <a:r>
              <a:rPr lang="pl-PL" dirty="0" smtClean="0"/>
              <a:t>Tarify vs</a:t>
            </a:r>
            <a:r>
              <a:rPr lang="pl-PL" dirty="0"/>
              <a:t>. </a:t>
            </a:r>
            <a:r>
              <a:rPr lang="pl-PL" dirty="0" smtClean="0"/>
              <a:t>výnosy – NN</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10</a:t>
            </a:fld>
            <a:endParaRPr lang="cs-CZ"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00" y="2016000"/>
            <a:ext cx="6236441" cy="2448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1324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sz="2000" dirty="0" smtClean="0">
                <a:solidFill>
                  <a:srgbClr val="3871AA"/>
                </a:solidFill>
              </a:rPr>
              <a:t>Hlavní změny v přístupu tvorby </a:t>
            </a:r>
            <a:r>
              <a:rPr lang="cs-CZ" sz="2000" u="sng" dirty="0" smtClean="0">
                <a:solidFill>
                  <a:srgbClr val="3871AA"/>
                </a:solidFill>
              </a:rPr>
              <a:t>regulovaných</a:t>
            </a:r>
            <a:r>
              <a:rPr lang="cs-CZ" sz="2000" dirty="0" smtClean="0">
                <a:solidFill>
                  <a:srgbClr val="3871AA"/>
                </a:solidFill>
              </a:rPr>
              <a:t> cen za službu sítě (přenos a distribuce) – alokace nákladů</a:t>
            </a:r>
          </a:p>
          <a:p>
            <a:r>
              <a:rPr lang="cs-CZ" dirty="0" smtClean="0"/>
              <a:t>Pro novou tarifní strukturu byly veškeré nákladové položky činnosti přenosu </a:t>
            </a:r>
            <a:br>
              <a:rPr lang="cs-CZ" dirty="0" smtClean="0"/>
            </a:br>
            <a:r>
              <a:rPr lang="cs-CZ" dirty="0" smtClean="0"/>
              <a:t>a distribuce analyzovány a přiřazeny k 3 kategoriím poskytovaných služeb:</a:t>
            </a:r>
          </a:p>
          <a:p>
            <a:pPr marL="608012" lvl="1" indent="-342900">
              <a:buFont typeface="+mj-lt"/>
              <a:buAutoNum type="arabicParenR"/>
            </a:pPr>
            <a:r>
              <a:rPr lang="cs-CZ" dirty="0" smtClean="0"/>
              <a:t>Zajištění příkonu / výkonu (co se vztahuje k </a:t>
            </a:r>
            <a:r>
              <a:rPr lang="cs-CZ" dirty="0" smtClean="0">
                <a:solidFill>
                  <a:srgbClr val="3871AA"/>
                </a:solidFill>
              </a:rPr>
              <a:t>MW</a:t>
            </a:r>
            <a:r>
              <a:rPr lang="cs-CZ" dirty="0" smtClean="0"/>
              <a:t>, k </a:t>
            </a:r>
            <a:r>
              <a:rPr lang="cs-CZ" dirty="0" smtClean="0">
                <a:solidFill>
                  <a:srgbClr val="3871AA"/>
                </a:solidFill>
              </a:rPr>
              <a:t>A</a:t>
            </a:r>
            <a:r>
              <a:rPr lang="cs-CZ" dirty="0" smtClean="0"/>
              <a:t> jističe)</a:t>
            </a:r>
          </a:p>
          <a:p>
            <a:pPr marL="608012" lvl="1" indent="-342900">
              <a:buFont typeface="+mj-lt"/>
              <a:buAutoNum type="arabicParenR"/>
            </a:pPr>
            <a:r>
              <a:rPr lang="cs-CZ" dirty="0" smtClean="0"/>
              <a:t>Servis a obsluha odběrných míst (co se vztahuje k </a:t>
            </a:r>
            <a:r>
              <a:rPr lang="cs-CZ" dirty="0" smtClean="0">
                <a:solidFill>
                  <a:srgbClr val="3871AA"/>
                </a:solidFill>
              </a:rPr>
              <a:t>odběrným místům </a:t>
            </a:r>
            <a:r>
              <a:rPr lang="cs-CZ" dirty="0" smtClean="0"/>
              <a:t>a není závislé na požadovaném příkonu ani na dopravené elektřině)</a:t>
            </a:r>
          </a:p>
          <a:p>
            <a:pPr marL="608012" lvl="1" indent="-342900">
              <a:buFont typeface="+mj-lt"/>
              <a:buAutoNum type="arabicParenR"/>
            </a:pPr>
            <a:r>
              <a:rPr lang="cs-CZ" dirty="0" smtClean="0"/>
              <a:t>Doprava elektřiny (co se vztahuje k přenosu a distribuci elektřiny, tj. co se vztahuje k odebranému </a:t>
            </a:r>
            <a:r>
              <a:rPr lang="cs-CZ" dirty="0"/>
              <a:t>množství </a:t>
            </a:r>
            <a:r>
              <a:rPr lang="cs-CZ" dirty="0" smtClean="0"/>
              <a:t>v </a:t>
            </a:r>
            <a:r>
              <a:rPr lang="cs-CZ" dirty="0" err="1" smtClean="0">
                <a:solidFill>
                  <a:srgbClr val="3871AA"/>
                </a:solidFill>
              </a:rPr>
              <a:t>MWh</a:t>
            </a:r>
            <a:r>
              <a:rPr lang="cs-CZ" dirty="0" smtClean="0"/>
              <a:t>)</a:t>
            </a:r>
          </a:p>
          <a:p>
            <a:r>
              <a:rPr lang="cs-CZ" dirty="0" smtClean="0"/>
              <a:t>V nové tarifní struktuře jsou takto přiřazené náklady základem pro výpočet příslušných tří složek regulovaných cen za službu sítě</a:t>
            </a:r>
            <a:endParaRPr lang="cs-CZ" dirty="0"/>
          </a:p>
          <a:p>
            <a:pPr marL="0" indent="0">
              <a:buNone/>
            </a:pPr>
            <a:endParaRPr lang="cs-CZ" dirty="0" smtClean="0"/>
          </a:p>
          <a:p>
            <a:pPr marL="0" indent="0">
              <a:buNone/>
            </a:pPr>
            <a:r>
              <a:rPr lang="cs-CZ" dirty="0" smtClean="0"/>
              <a:t>Pozn.: náklady provozovatele sítě se míní CAPEX + OPEX + v případě distribuce platby vůči přenosové soustavě</a:t>
            </a:r>
            <a:endParaRPr lang="cs-CZ" dirty="0"/>
          </a:p>
        </p:txBody>
      </p:sp>
      <p:sp>
        <p:nvSpPr>
          <p:cNvPr id="3" name="Nadpis 2"/>
          <p:cNvSpPr>
            <a:spLocks noGrp="1"/>
          </p:cNvSpPr>
          <p:nvPr>
            <p:ph type="title"/>
          </p:nvPr>
        </p:nvSpPr>
        <p:spPr/>
        <p:txBody>
          <a:bodyPr rIns="288000">
            <a:normAutofit fontScale="90000"/>
          </a:bodyPr>
          <a:lstStyle/>
          <a:p>
            <a:r>
              <a:rPr lang="cs-CZ" dirty="0"/>
              <a:t>Základní parametry </a:t>
            </a:r>
            <a:r>
              <a:rPr lang="cs-CZ" dirty="0" smtClean="0"/>
              <a:t>výpočtu</a:t>
            </a:r>
            <a:br>
              <a:rPr lang="cs-CZ" dirty="0" smtClean="0"/>
            </a:br>
            <a:r>
              <a:rPr lang="cs-CZ" sz="2000" dirty="0"/>
              <a:t>Ceny za služby sítí</a:t>
            </a: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11</a:t>
            </a:fld>
            <a:endParaRPr lang="cs-CZ" dirty="0"/>
          </a:p>
        </p:txBody>
      </p:sp>
    </p:spTree>
    <p:extLst>
      <p:ext uri="{BB962C8B-B14F-4D97-AF65-F5344CB8AC3E}">
        <p14:creationId xmlns:p14="http://schemas.microsoft.com/office/powerpoint/2010/main" val="3014653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sz="2000" dirty="0" smtClean="0">
                <a:solidFill>
                  <a:srgbClr val="3871AA"/>
                </a:solidFill>
              </a:rPr>
              <a:t>Cena za odběrné místo (správně </a:t>
            </a:r>
            <a:r>
              <a:rPr lang="cs-CZ" sz="2000" u="sng" dirty="0" smtClean="0">
                <a:solidFill>
                  <a:srgbClr val="3871AA"/>
                </a:solidFill>
              </a:rPr>
              <a:t>cena za místo připojení</a:t>
            </a:r>
            <a:r>
              <a:rPr lang="cs-CZ" sz="2000" dirty="0" smtClean="0">
                <a:solidFill>
                  <a:srgbClr val="3871AA"/>
                </a:solidFill>
              </a:rPr>
              <a:t>)</a:t>
            </a:r>
          </a:p>
          <a:p>
            <a:r>
              <a:rPr lang="cs-CZ" dirty="0" smtClean="0"/>
              <a:t>V případě domácností a většiny ostatních zákazníků se odběrné místo = místo připojení (ve výjimečných případech má jedno odběrné místo více míst připojení)</a:t>
            </a:r>
          </a:p>
          <a:p>
            <a:r>
              <a:rPr lang="cs-CZ" dirty="0" smtClean="0"/>
              <a:t>Ceny jsou celostátně jednotné a kryjí náklady (CAPEX+OPEX) související </a:t>
            </a:r>
            <a:br>
              <a:rPr lang="cs-CZ" dirty="0" smtClean="0"/>
            </a:br>
            <a:r>
              <a:rPr lang="cs-CZ" dirty="0" smtClean="0"/>
              <a:t>s měřením a obsluhou odběrného místa</a:t>
            </a:r>
          </a:p>
          <a:p>
            <a:r>
              <a:rPr lang="cs-CZ" dirty="0" smtClean="0"/>
              <a:t>V postupu stanovení ceny za místo připojení jsou zohledněny:</a:t>
            </a:r>
          </a:p>
          <a:p>
            <a:pPr lvl="1"/>
            <a:r>
              <a:rPr lang="cs-CZ" dirty="0" smtClean="0"/>
              <a:t>alokace nákladů na napěťové hladiny</a:t>
            </a:r>
          </a:p>
          <a:p>
            <a:pPr lvl="1"/>
            <a:r>
              <a:rPr lang="cs-CZ" dirty="0" smtClean="0"/>
              <a:t>náklady na </a:t>
            </a:r>
            <a:r>
              <a:rPr lang="cs-CZ" dirty="0"/>
              <a:t>měření podle </a:t>
            </a:r>
            <a:r>
              <a:rPr lang="cs-CZ" dirty="0" smtClean="0"/>
              <a:t>typu a jejich uplatnění:</a:t>
            </a:r>
          </a:p>
          <a:p>
            <a:pPr lvl="2"/>
            <a:r>
              <a:rPr lang="cs-CZ" dirty="0" smtClean="0"/>
              <a:t>Měření typu A – (průběhové s denním předáváním údajů na OTE)</a:t>
            </a:r>
          </a:p>
          <a:p>
            <a:pPr lvl="2"/>
            <a:r>
              <a:rPr lang="cs-CZ" dirty="0" smtClean="0"/>
              <a:t>Měření typu B – (průběhové </a:t>
            </a:r>
            <a:r>
              <a:rPr lang="cs-CZ" dirty="0"/>
              <a:t>s </a:t>
            </a:r>
            <a:r>
              <a:rPr lang="cs-CZ" dirty="0" smtClean="0"/>
              <a:t>měsíčním </a:t>
            </a:r>
            <a:r>
              <a:rPr lang="cs-CZ" dirty="0"/>
              <a:t>předáváním údajů na </a:t>
            </a:r>
            <a:r>
              <a:rPr lang="cs-CZ" dirty="0" smtClean="0"/>
              <a:t>OTE)</a:t>
            </a:r>
          </a:p>
          <a:p>
            <a:pPr lvl="2"/>
            <a:r>
              <a:rPr lang="cs-CZ" dirty="0" smtClean="0"/>
              <a:t>Měření typu C – (neprůběhové integrální měření s jednoročním </a:t>
            </a:r>
            <a:r>
              <a:rPr lang="cs-CZ" dirty="0"/>
              <a:t>předáváním údajů na </a:t>
            </a:r>
            <a:r>
              <a:rPr lang="cs-CZ" dirty="0" smtClean="0"/>
              <a:t>OTE)</a:t>
            </a:r>
          </a:p>
          <a:p>
            <a:pPr lvl="1"/>
            <a:r>
              <a:rPr lang="cs-CZ" dirty="0"/>
              <a:t>p</a:t>
            </a:r>
            <a:r>
              <a:rPr lang="cs-CZ" dirty="0" smtClean="0"/>
              <a:t>řiřazení typu měření, které je stanoveno vyhláškou o měření</a:t>
            </a:r>
          </a:p>
          <a:p>
            <a:pPr lvl="1"/>
            <a:r>
              <a:rPr lang="cs-CZ" dirty="0" smtClean="0"/>
              <a:t>přístup k </a:t>
            </a:r>
            <a:r>
              <a:rPr lang="cs-CZ" dirty="0" err="1" smtClean="0"/>
              <a:t>mikrozdrojům</a:t>
            </a:r>
            <a:r>
              <a:rPr lang="cs-CZ" dirty="0" smtClean="0"/>
              <a:t> (do 10 kW) nastavený v NAP SG a v novele EZ</a:t>
            </a:r>
          </a:p>
          <a:p>
            <a:endParaRPr lang="cs-CZ" dirty="0"/>
          </a:p>
        </p:txBody>
      </p:sp>
      <p:sp>
        <p:nvSpPr>
          <p:cNvPr id="3" name="Nadpis 2"/>
          <p:cNvSpPr>
            <a:spLocks noGrp="1"/>
          </p:cNvSpPr>
          <p:nvPr>
            <p:ph type="title"/>
          </p:nvPr>
        </p:nvSpPr>
        <p:spPr/>
        <p:txBody>
          <a:bodyPr rIns="288000">
            <a:normAutofit fontScale="90000"/>
          </a:bodyPr>
          <a:lstStyle/>
          <a:p>
            <a:r>
              <a:rPr lang="cs-CZ" dirty="0"/>
              <a:t>Základní parametry </a:t>
            </a:r>
            <a:r>
              <a:rPr lang="cs-CZ" dirty="0" smtClean="0"/>
              <a:t>výpočtu</a:t>
            </a:r>
            <a:br>
              <a:rPr lang="cs-CZ" dirty="0" smtClean="0"/>
            </a:br>
            <a:r>
              <a:rPr lang="cs-CZ" sz="2000" dirty="0"/>
              <a:t>Ceny za služby sítí</a:t>
            </a: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12</a:t>
            </a:fld>
            <a:endParaRPr lang="cs-CZ" dirty="0"/>
          </a:p>
        </p:txBody>
      </p:sp>
    </p:spTree>
    <p:extLst>
      <p:ext uri="{BB962C8B-B14F-4D97-AF65-F5344CB8AC3E}">
        <p14:creationId xmlns:p14="http://schemas.microsoft.com/office/powerpoint/2010/main" val="1190279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000" dirty="0" smtClean="0">
                <a:solidFill>
                  <a:srgbClr val="3871AA"/>
                </a:solidFill>
              </a:rPr>
              <a:t>Cena za odběrné místo na VVN a VN (správně </a:t>
            </a:r>
            <a:r>
              <a:rPr lang="cs-CZ" sz="2000" u="sng" dirty="0" smtClean="0">
                <a:solidFill>
                  <a:srgbClr val="3871AA"/>
                </a:solidFill>
              </a:rPr>
              <a:t>cena za místo připojení</a:t>
            </a:r>
            <a:r>
              <a:rPr lang="cs-CZ" sz="2000" dirty="0" smtClean="0">
                <a:solidFill>
                  <a:srgbClr val="3871AA"/>
                </a:solidFill>
              </a:rPr>
              <a:t>)</a:t>
            </a:r>
          </a:p>
          <a:p>
            <a:pPr marL="0" indent="0">
              <a:buNone/>
            </a:pPr>
            <a:r>
              <a:rPr lang="cs-CZ" dirty="0" smtClean="0"/>
              <a:t>S ohledem na nastavené legislativní podmínky byla stanovena pravidla uplatnění ceny za místo připojení:</a:t>
            </a:r>
          </a:p>
          <a:p>
            <a:r>
              <a:rPr lang="cs-CZ" dirty="0" smtClean="0"/>
              <a:t>Na </a:t>
            </a:r>
            <a:r>
              <a:rPr lang="cs-CZ" dirty="0"/>
              <a:t>napěťové hladině VVN je jedna cena za místo připojení pro měření typu </a:t>
            </a:r>
            <a:r>
              <a:rPr lang="cs-CZ" dirty="0" smtClean="0"/>
              <a:t>A</a:t>
            </a:r>
            <a:endParaRPr lang="cs-CZ" dirty="0"/>
          </a:p>
          <a:p>
            <a:r>
              <a:rPr lang="cs-CZ" dirty="0" smtClean="0"/>
              <a:t>Na </a:t>
            </a:r>
            <a:r>
              <a:rPr lang="cs-CZ" dirty="0"/>
              <a:t>napěťové hladině VN jsou 2 ceny za místo připojení – hranice </a:t>
            </a:r>
            <a:r>
              <a:rPr lang="cs-CZ" dirty="0" smtClean="0"/>
              <a:t>rezervovaného příkonu </a:t>
            </a:r>
            <a:r>
              <a:rPr lang="cs-CZ" dirty="0"/>
              <a:t>pro typ měření je definována vyhláškou o měření, nad 250 kW je měření A, do 250 kW vč. je měření </a:t>
            </a:r>
            <a:r>
              <a:rPr lang="cs-CZ" dirty="0" smtClean="0"/>
              <a:t>B.</a:t>
            </a:r>
          </a:p>
          <a:p>
            <a:r>
              <a:rPr lang="cs-CZ" dirty="0" smtClean="0"/>
              <a:t>Cena </a:t>
            </a:r>
            <a:r>
              <a:rPr lang="cs-CZ" dirty="0"/>
              <a:t>pro A měření je pro hladinu VVN a VN stejná.</a:t>
            </a:r>
          </a:p>
          <a:p>
            <a:r>
              <a:rPr lang="cs-CZ" dirty="0" smtClean="0"/>
              <a:t>Cena za místo připojení je na hladině VVN a VN (pro velkoodběr)</a:t>
            </a:r>
          </a:p>
          <a:p>
            <a:pPr lvl="1"/>
            <a:r>
              <a:rPr lang="cs-CZ" dirty="0" smtClean="0"/>
              <a:t>pro měření typu A	</a:t>
            </a:r>
            <a:r>
              <a:rPr lang="cs-CZ" dirty="0" smtClean="0">
                <a:solidFill>
                  <a:srgbClr val="3871AA"/>
                </a:solidFill>
              </a:rPr>
              <a:t>2003 Kč </a:t>
            </a:r>
            <a:r>
              <a:rPr lang="cs-CZ" dirty="0">
                <a:solidFill>
                  <a:srgbClr val="3871AA"/>
                </a:solidFill>
              </a:rPr>
              <a:t>/ místo připojení </a:t>
            </a:r>
            <a:r>
              <a:rPr lang="cs-CZ" dirty="0" smtClean="0">
                <a:solidFill>
                  <a:srgbClr val="3871AA"/>
                </a:solidFill>
              </a:rPr>
              <a:t>a měsíc</a:t>
            </a:r>
          </a:p>
          <a:p>
            <a:pPr lvl="1"/>
            <a:r>
              <a:rPr lang="cs-CZ" dirty="0"/>
              <a:t>pro měření typu </a:t>
            </a:r>
            <a:r>
              <a:rPr lang="cs-CZ" dirty="0" smtClean="0"/>
              <a:t>B</a:t>
            </a:r>
            <a:r>
              <a:rPr lang="cs-CZ" dirty="0"/>
              <a:t>	</a:t>
            </a:r>
            <a:r>
              <a:rPr lang="cs-CZ" dirty="0" smtClean="0"/>
              <a:t>  </a:t>
            </a:r>
            <a:r>
              <a:rPr lang="cs-CZ" dirty="0" smtClean="0">
                <a:solidFill>
                  <a:srgbClr val="3871AA"/>
                </a:solidFill>
              </a:rPr>
              <a:t>867 Kč </a:t>
            </a:r>
            <a:r>
              <a:rPr lang="cs-CZ" dirty="0">
                <a:solidFill>
                  <a:srgbClr val="3871AA"/>
                </a:solidFill>
              </a:rPr>
              <a:t>/ místo připojení a </a:t>
            </a:r>
            <a:r>
              <a:rPr lang="cs-CZ" dirty="0" smtClean="0">
                <a:solidFill>
                  <a:srgbClr val="3871AA"/>
                </a:solidFill>
              </a:rPr>
              <a:t>měsíc</a:t>
            </a:r>
            <a:endParaRPr lang="cs-CZ" dirty="0">
              <a:solidFill>
                <a:srgbClr val="3871AA"/>
              </a:solidFill>
            </a:endParaRPr>
          </a:p>
        </p:txBody>
      </p:sp>
      <p:sp>
        <p:nvSpPr>
          <p:cNvPr id="3" name="Nadpis 2"/>
          <p:cNvSpPr>
            <a:spLocks noGrp="1"/>
          </p:cNvSpPr>
          <p:nvPr>
            <p:ph type="title"/>
          </p:nvPr>
        </p:nvSpPr>
        <p:spPr/>
        <p:txBody>
          <a:bodyPr rIns="288000">
            <a:normAutofit fontScale="90000"/>
          </a:bodyPr>
          <a:lstStyle/>
          <a:p>
            <a:r>
              <a:rPr lang="cs-CZ" dirty="0"/>
              <a:t>Základní parametry </a:t>
            </a:r>
            <a:r>
              <a:rPr lang="cs-CZ" dirty="0" smtClean="0"/>
              <a:t>výpočtu</a:t>
            </a:r>
            <a:br>
              <a:rPr lang="cs-CZ" dirty="0" smtClean="0"/>
            </a:br>
            <a:r>
              <a:rPr lang="cs-CZ" sz="2000" dirty="0"/>
              <a:t>Ceny za služby sítí</a:t>
            </a: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13</a:t>
            </a:fld>
            <a:endParaRPr lang="cs-CZ" dirty="0"/>
          </a:p>
        </p:txBody>
      </p:sp>
    </p:spTree>
    <p:extLst>
      <p:ext uri="{BB962C8B-B14F-4D97-AF65-F5344CB8AC3E}">
        <p14:creationId xmlns:p14="http://schemas.microsoft.com/office/powerpoint/2010/main" val="38618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sz="2000" dirty="0" smtClean="0">
                <a:solidFill>
                  <a:srgbClr val="3871AA"/>
                </a:solidFill>
              </a:rPr>
              <a:t>Cena za odběrné místo na NN (správně </a:t>
            </a:r>
            <a:r>
              <a:rPr lang="cs-CZ" sz="2000" u="sng" dirty="0" smtClean="0">
                <a:solidFill>
                  <a:srgbClr val="3871AA"/>
                </a:solidFill>
              </a:rPr>
              <a:t>cena za místo připojení</a:t>
            </a:r>
            <a:r>
              <a:rPr lang="cs-CZ" sz="2000" dirty="0" smtClean="0">
                <a:solidFill>
                  <a:srgbClr val="3871AA"/>
                </a:solidFill>
              </a:rPr>
              <a:t>)</a:t>
            </a:r>
          </a:p>
          <a:p>
            <a:pPr marL="0" indent="0">
              <a:buNone/>
            </a:pPr>
            <a:r>
              <a:rPr lang="cs-CZ" dirty="0" smtClean="0"/>
              <a:t>S ohledem na nastavené legislativní podmínky byla stanovena pravidla uplatnění ceny za místo připojení:</a:t>
            </a:r>
          </a:p>
          <a:p>
            <a:r>
              <a:rPr lang="cs-CZ" dirty="0" smtClean="0"/>
              <a:t>Na </a:t>
            </a:r>
            <a:r>
              <a:rPr lang="cs-CZ" dirty="0"/>
              <a:t>napěťové hladině NN jsou </a:t>
            </a:r>
            <a:r>
              <a:rPr lang="cs-CZ" dirty="0" smtClean="0"/>
              <a:t>3 </a:t>
            </a:r>
            <a:r>
              <a:rPr lang="cs-CZ" dirty="0"/>
              <a:t>ceny za místo připojení</a:t>
            </a:r>
            <a:r>
              <a:rPr lang="cs-CZ" dirty="0" smtClean="0"/>
              <a:t>.</a:t>
            </a:r>
          </a:p>
          <a:p>
            <a:r>
              <a:rPr lang="cs-CZ" dirty="0" smtClean="0"/>
              <a:t>Zákazníci </a:t>
            </a:r>
            <a:r>
              <a:rPr lang="cs-CZ" dirty="0"/>
              <a:t>s měřením typu C mají standardně cenu měření C (základní cena pro NN, </a:t>
            </a:r>
            <a:r>
              <a:rPr lang="cs-CZ" dirty="0">
                <a:solidFill>
                  <a:srgbClr val="3871AA"/>
                </a:solidFill>
              </a:rPr>
              <a:t>cca</a:t>
            </a:r>
            <a:r>
              <a:rPr lang="cs-CZ" dirty="0"/>
              <a:t> </a:t>
            </a:r>
            <a:r>
              <a:rPr lang="cs-CZ" dirty="0" smtClean="0">
                <a:solidFill>
                  <a:srgbClr val="3871AA"/>
                </a:solidFill>
              </a:rPr>
              <a:t>54 Kč/místo připojení a </a:t>
            </a:r>
            <a:r>
              <a:rPr lang="cs-CZ" dirty="0">
                <a:solidFill>
                  <a:srgbClr val="3871AA"/>
                </a:solidFill>
              </a:rPr>
              <a:t>měsíc</a:t>
            </a:r>
            <a:r>
              <a:rPr lang="cs-CZ" dirty="0" smtClean="0"/>
              <a:t>)</a:t>
            </a:r>
          </a:p>
          <a:p>
            <a:r>
              <a:rPr lang="cs-CZ" dirty="0" smtClean="0"/>
              <a:t>Cena </a:t>
            </a:r>
            <a:r>
              <a:rPr lang="cs-CZ" dirty="0"/>
              <a:t>za místo připojení na NN </a:t>
            </a:r>
            <a:r>
              <a:rPr lang="cs-CZ" dirty="0">
                <a:solidFill>
                  <a:srgbClr val="3871AA"/>
                </a:solidFill>
              </a:rPr>
              <a:t>s průběhovým </a:t>
            </a:r>
            <a:r>
              <a:rPr lang="cs-CZ" dirty="0" smtClean="0">
                <a:solidFill>
                  <a:srgbClr val="3871AA"/>
                </a:solidFill>
              </a:rPr>
              <a:t>měřením </a:t>
            </a:r>
            <a:r>
              <a:rPr lang="cs-CZ" dirty="0" smtClean="0"/>
              <a:t>aplikovaná pro odběrná místa s jističem:</a:t>
            </a:r>
            <a:endParaRPr lang="cs-CZ" dirty="0"/>
          </a:p>
          <a:p>
            <a:pPr lvl="1"/>
            <a:r>
              <a:rPr lang="cs-CZ" dirty="0" smtClean="0">
                <a:solidFill>
                  <a:srgbClr val="3871AA"/>
                </a:solidFill>
              </a:rPr>
              <a:t>nad </a:t>
            </a:r>
            <a:r>
              <a:rPr lang="cs-CZ" dirty="0">
                <a:solidFill>
                  <a:srgbClr val="3871AA"/>
                </a:solidFill>
              </a:rPr>
              <a:t>100 A </a:t>
            </a:r>
            <a:r>
              <a:rPr lang="cs-CZ" dirty="0" smtClean="0"/>
              <a:t>– cena </a:t>
            </a:r>
            <a:r>
              <a:rPr lang="cs-CZ" dirty="0"/>
              <a:t>za místo připojení pro B </a:t>
            </a:r>
            <a:r>
              <a:rPr lang="cs-CZ" dirty="0" smtClean="0"/>
              <a:t>měření – </a:t>
            </a:r>
            <a:r>
              <a:rPr lang="cs-CZ" dirty="0" smtClean="0">
                <a:solidFill>
                  <a:srgbClr val="3871AA"/>
                </a:solidFill>
              </a:rPr>
              <a:t>cca </a:t>
            </a:r>
            <a:r>
              <a:rPr lang="cs-CZ" dirty="0">
                <a:solidFill>
                  <a:srgbClr val="3871AA"/>
                </a:solidFill>
              </a:rPr>
              <a:t>579 Kč/místo připojení a měsíc</a:t>
            </a:r>
            <a:r>
              <a:rPr lang="cs-CZ" dirty="0"/>
              <a:t>.</a:t>
            </a:r>
            <a:endParaRPr lang="cs-CZ" dirty="0" smtClean="0"/>
          </a:p>
          <a:p>
            <a:pPr lvl="1"/>
            <a:r>
              <a:rPr lang="cs-CZ" dirty="0" smtClean="0">
                <a:solidFill>
                  <a:srgbClr val="3871AA"/>
                </a:solidFill>
              </a:rPr>
              <a:t>do 100 A vč. bez výrobny </a:t>
            </a:r>
            <a:r>
              <a:rPr lang="cs-CZ" dirty="0" smtClean="0"/>
              <a:t>– cena </a:t>
            </a:r>
            <a:r>
              <a:rPr lang="cs-CZ" dirty="0"/>
              <a:t>za místo připojení pro C </a:t>
            </a:r>
            <a:r>
              <a:rPr lang="cs-CZ" dirty="0" smtClean="0"/>
              <a:t>měření</a:t>
            </a:r>
            <a:endParaRPr lang="cs-CZ" dirty="0"/>
          </a:p>
          <a:p>
            <a:pPr lvl="1"/>
            <a:r>
              <a:rPr lang="cs-CZ" dirty="0" smtClean="0">
                <a:solidFill>
                  <a:srgbClr val="3871AA"/>
                </a:solidFill>
              </a:rPr>
              <a:t>do </a:t>
            </a:r>
            <a:r>
              <a:rPr lang="cs-CZ" dirty="0">
                <a:solidFill>
                  <a:srgbClr val="3871AA"/>
                </a:solidFill>
              </a:rPr>
              <a:t>100 A vč. </a:t>
            </a:r>
            <a:r>
              <a:rPr lang="cs-CZ" dirty="0" smtClean="0">
                <a:solidFill>
                  <a:srgbClr val="3871AA"/>
                </a:solidFill>
              </a:rPr>
              <a:t>a výrobnou </a:t>
            </a:r>
            <a:r>
              <a:rPr lang="cs-CZ" dirty="0" smtClean="0"/>
              <a:t>s </a:t>
            </a:r>
            <a:r>
              <a:rPr lang="cs-CZ" dirty="0"/>
              <a:t>instalovaným výkonem </a:t>
            </a:r>
            <a:r>
              <a:rPr lang="cs-CZ" dirty="0">
                <a:solidFill>
                  <a:srgbClr val="3871AA"/>
                </a:solidFill>
              </a:rPr>
              <a:t>do 10 kW vč. </a:t>
            </a:r>
            <a:r>
              <a:rPr lang="cs-CZ" dirty="0" smtClean="0"/>
              <a:t>– dvojnásobná </a:t>
            </a:r>
            <a:r>
              <a:rPr lang="cs-CZ" dirty="0"/>
              <a:t>cena pro C měření </a:t>
            </a:r>
            <a:r>
              <a:rPr lang="cs-CZ" dirty="0" smtClean="0"/>
              <a:t>(</a:t>
            </a:r>
            <a:r>
              <a:rPr lang="cs-CZ" dirty="0" smtClean="0">
                <a:solidFill>
                  <a:srgbClr val="3871AA"/>
                </a:solidFill>
              </a:rPr>
              <a:t>cca 107 </a:t>
            </a:r>
            <a:r>
              <a:rPr lang="cs-CZ" dirty="0">
                <a:solidFill>
                  <a:srgbClr val="3871AA"/>
                </a:solidFill>
              </a:rPr>
              <a:t>Kč/místo připojení a </a:t>
            </a:r>
            <a:r>
              <a:rPr lang="cs-CZ" dirty="0" smtClean="0">
                <a:solidFill>
                  <a:srgbClr val="3871AA"/>
                </a:solidFill>
              </a:rPr>
              <a:t>měsíc</a:t>
            </a:r>
            <a:r>
              <a:rPr lang="cs-CZ" dirty="0" smtClean="0"/>
              <a:t>)</a:t>
            </a:r>
            <a:endParaRPr lang="cs-CZ" dirty="0"/>
          </a:p>
          <a:p>
            <a:pPr lvl="1"/>
            <a:r>
              <a:rPr lang="cs-CZ" dirty="0" smtClean="0">
                <a:solidFill>
                  <a:srgbClr val="3871AA"/>
                </a:solidFill>
              </a:rPr>
              <a:t>do </a:t>
            </a:r>
            <a:r>
              <a:rPr lang="cs-CZ" dirty="0">
                <a:solidFill>
                  <a:srgbClr val="3871AA"/>
                </a:solidFill>
              </a:rPr>
              <a:t>100 A vč. a výrobnou </a:t>
            </a:r>
            <a:r>
              <a:rPr lang="cs-CZ" dirty="0" smtClean="0"/>
              <a:t>s </a:t>
            </a:r>
            <a:r>
              <a:rPr lang="cs-CZ" dirty="0"/>
              <a:t>instalovaným výkonem </a:t>
            </a:r>
            <a:r>
              <a:rPr lang="cs-CZ" dirty="0" smtClean="0"/>
              <a:t>nad </a:t>
            </a:r>
            <a:r>
              <a:rPr lang="cs-CZ" dirty="0"/>
              <a:t>10 </a:t>
            </a:r>
            <a:r>
              <a:rPr lang="cs-CZ" dirty="0" smtClean="0"/>
              <a:t>kW – cena </a:t>
            </a:r>
            <a:r>
              <a:rPr lang="cs-CZ" dirty="0"/>
              <a:t>za B měření </a:t>
            </a:r>
          </a:p>
          <a:p>
            <a:endParaRPr lang="cs-CZ" dirty="0"/>
          </a:p>
          <a:p>
            <a:endParaRPr lang="cs-CZ" dirty="0"/>
          </a:p>
        </p:txBody>
      </p:sp>
      <p:sp>
        <p:nvSpPr>
          <p:cNvPr id="3" name="Nadpis 2"/>
          <p:cNvSpPr>
            <a:spLocks noGrp="1"/>
          </p:cNvSpPr>
          <p:nvPr>
            <p:ph type="title"/>
          </p:nvPr>
        </p:nvSpPr>
        <p:spPr/>
        <p:txBody>
          <a:bodyPr rIns="288000">
            <a:normAutofit fontScale="90000"/>
          </a:bodyPr>
          <a:lstStyle/>
          <a:p>
            <a:r>
              <a:rPr lang="cs-CZ" dirty="0"/>
              <a:t>Základní parametry </a:t>
            </a:r>
            <a:r>
              <a:rPr lang="cs-CZ" dirty="0" smtClean="0"/>
              <a:t>výpočtu</a:t>
            </a:r>
            <a:br>
              <a:rPr lang="cs-CZ" dirty="0" smtClean="0"/>
            </a:br>
            <a:r>
              <a:rPr lang="cs-CZ" sz="2000" dirty="0"/>
              <a:t>Ceny za služby sítí</a:t>
            </a: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14</a:t>
            </a:fld>
            <a:endParaRPr lang="cs-CZ" dirty="0"/>
          </a:p>
        </p:txBody>
      </p:sp>
    </p:spTree>
    <p:extLst>
      <p:ext uri="{BB962C8B-B14F-4D97-AF65-F5344CB8AC3E}">
        <p14:creationId xmlns:p14="http://schemas.microsoft.com/office/powerpoint/2010/main" val="2279940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buNone/>
            </a:pPr>
            <a:r>
              <a:rPr lang="cs-CZ" sz="2000" dirty="0" smtClean="0">
                <a:solidFill>
                  <a:srgbClr val="3871AA"/>
                </a:solidFill>
              </a:rPr>
              <a:t>Alokace regulovaných </a:t>
            </a:r>
            <a:r>
              <a:rPr lang="cs-CZ" sz="2000" dirty="0">
                <a:solidFill>
                  <a:srgbClr val="3871AA"/>
                </a:solidFill>
              </a:rPr>
              <a:t>nákladů za službu sítě na </a:t>
            </a:r>
            <a:r>
              <a:rPr lang="cs-CZ" sz="2000" dirty="0" smtClean="0">
                <a:solidFill>
                  <a:srgbClr val="3871AA"/>
                </a:solidFill>
              </a:rPr>
              <a:t>napěťové hladiny</a:t>
            </a:r>
          </a:p>
          <a:p>
            <a:r>
              <a:rPr lang="cs-CZ" dirty="0" smtClean="0"/>
              <a:t>Analyzován stávající přístup alokace – založen na výchozí alokaci povolených výnosů podle regulačních výkazů s následnou úpravou alokace úměrnou tokům elektřiny </a:t>
            </a:r>
            <a:r>
              <a:rPr lang="cs-CZ" dirty="0"/>
              <a:t>mezi napěťovými </a:t>
            </a:r>
            <a:r>
              <a:rPr lang="cs-CZ" dirty="0" smtClean="0"/>
              <a:t>hladinami</a:t>
            </a:r>
          </a:p>
          <a:p>
            <a:r>
              <a:rPr lang="cs-CZ" dirty="0" smtClean="0"/>
              <a:t>Analyzován alternativní </a:t>
            </a:r>
            <a:r>
              <a:rPr lang="cs-CZ" dirty="0"/>
              <a:t>přístup – použití agregovaných výsledků hodinové bilance </a:t>
            </a:r>
            <a:r>
              <a:rPr lang="cs-CZ" dirty="0" smtClean="0"/>
              <a:t>PDS:</a:t>
            </a:r>
            <a:endParaRPr lang="cs-CZ" dirty="0"/>
          </a:p>
          <a:p>
            <a:pPr lvl="1"/>
            <a:r>
              <a:rPr lang="cs-CZ" dirty="0" smtClean="0"/>
              <a:t>Výhoda – větší přesnost</a:t>
            </a:r>
            <a:endParaRPr lang="cs-CZ" dirty="0"/>
          </a:p>
          <a:p>
            <a:pPr lvl="1"/>
            <a:r>
              <a:rPr lang="cs-CZ" dirty="0" smtClean="0"/>
              <a:t>Nevýhoda – značně </a:t>
            </a:r>
            <a:r>
              <a:rPr lang="cs-CZ" dirty="0"/>
              <a:t>náročné zpracování hodinové bilance PDS, které zatím není možné převést na rutinní každoroční vykazovací </a:t>
            </a:r>
            <a:r>
              <a:rPr lang="cs-CZ" dirty="0" smtClean="0"/>
              <a:t>procesy</a:t>
            </a:r>
            <a:endParaRPr lang="cs-CZ" dirty="0"/>
          </a:p>
          <a:p>
            <a:r>
              <a:rPr lang="cs-CZ" dirty="0"/>
              <a:t>Prozatím byl v modelu použit stávající </a:t>
            </a:r>
            <a:r>
              <a:rPr lang="cs-CZ" dirty="0" smtClean="0"/>
              <a:t>přístup:</a:t>
            </a:r>
          </a:p>
          <a:p>
            <a:pPr lvl="1"/>
            <a:r>
              <a:rPr lang="cs-CZ" dirty="0" smtClean="0"/>
              <a:t>Výhoda – snadná </a:t>
            </a:r>
            <a:r>
              <a:rPr lang="cs-CZ" dirty="0"/>
              <a:t>aplikovatelnost.</a:t>
            </a:r>
          </a:p>
          <a:p>
            <a:pPr lvl="1"/>
            <a:r>
              <a:rPr lang="cs-CZ" dirty="0" smtClean="0"/>
              <a:t>Nevýhoda zdánlivé menší přesnosti není jednoznačná (není s </a:t>
            </a:r>
            <a:r>
              <a:rPr lang="cs-CZ" dirty="0"/>
              <a:t>čím </a:t>
            </a:r>
            <a:r>
              <a:rPr lang="cs-CZ" dirty="0" smtClean="0"/>
              <a:t>srovnat)</a:t>
            </a:r>
          </a:p>
          <a:p>
            <a:pPr lvl="1"/>
            <a:r>
              <a:rPr lang="cs-CZ" dirty="0" smtClean="0"/>
              <a:t>Předpokládá se zachování regulačních mechanismů ERÚ pro stabilitu poměrů cen na napěťových hladinách</a:t>
            </a:r>
          </a:p>
        </p:txBody>
      </p:sp>
      <p:sp>
        <p:nvSpPr>
          <p:cNvPr id="3" name="Nadpis 2"/>
          <p:cNvSpPr>
            <a:spLocks noGrp="1"/>
          </p:cNvSpPr>
          <p:nvPr>
            <p:ph type="title"/>
          </p:nvPr>
        </p:nvSpPr>
        <p:spPr/>
        <p:txBody>
          <a:bodyPr>
            <a:normAutofit/>
          </a:bodyPr>
          <a:lstStyle/>
          <a:p>
            <a:r>
              <a:rPr lang="cs-CZ" dirty="0"/>
              <a:t>Základní parametry výpočtu</a:t>
            </a: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15</a:t>
            </a:fld>
            <a:endParaRPr lang="cs-CZ" dirty="0"/>
          </a:p>
        </p:txBody>
      </p:sp>
    </p:spTree>
    <p:extLst>
      <p:ext uri="{BB962C8B-B14F-4D97-AF65-F5344CB8AC3E}">
        <p14:creationId xmlns:p14="http://schemas.microsoft.com/office/powerpoint/2010/main" val="2303790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buNone/>
            </a:pPr>
            <a:r>
              <a:rPr lang="cs-CZ" sz="2000" dirty="0" smtClean="0">
                <a:solidFill>
                  <a:srgbClr val="3871AA"/>
                </a:solidFill>
              </a:rPr>
              <a:t>Alokace nákladů na ztráty</a:t>
            </a:r>
          </a:p>
          <a:p>
            <a:r>
              <a:rPr lang="cs-CZ" dirty="0" smtClean="0"/>
              <a:t>V současné tarifní struktuře jsou náklady na technické ztráty v sítích promítnuty do cen přímo úměrně podle odběru zákazníků (jedna jednotková cena na dané napěťové hladině vztažená k odběru elektřiny).</a:t>
            </a:r>
          </a:p>
          <a:p>
            <a:r>
              <a:rPr lang="cs-CZ" dirty="0" smtClean="0"/>
              <a:t>Při zpracování byly analyzovány možnosti přesnější alokace nákladů do cen – část technických ztrát v sítích je úměrná kvadrátu protékajícího proudu (čili odebrané elektřině).</a:t>
            </a:r>
          </a:p>
          <a:p>
            <a:r>
              <a:rPr lang="cs-CZ" dirty="0" smtClean="0"/>
              <a:t>Výsledky neprokázaly zásadní zpřesnění výsledků:</a:t>
            </a:r>
          </a:p>
          <a:p>
            <a:pPr lvl="1"/>
            <a:r>
              <a:rPr lang="cs-CZ" dirty="0" smtClean="0"/>
              <a:t>Technické ztráty v sítích jsou úměrné protékajícímu proudu pouze částečně, cca 25 – 30 % technických ztrát v sítích je nezávislých na zatížení</a:t>
            </a:r>
          </a:p>
          <a:p>
            <a:pPr lvl="1"/>
            <a:r>
              <a:rPr lang="cs-CZ" dirty="0" smtClean="0"/>
              <a:t>Výsledné rozdělení je ovlivněno nejen tvarem zatížení dané kategorie odběru, ale také procentním zastoupením této kategorie v celkovém ročním zatížení sítě</a:t>
            </a:r>
          </a:p>
          <a:p>
            <a:r>
              <a:rPr lang="cs-CZ" dirty="0" smtClean="0">
                <a:solidFill>
                  <a:srgbClr val="3871AA"/>
                </a:solidFill>
              </a:rPr>
              <a:t>Závěr: </a:t>
            </a:r>
            <a:r>
              <a:rPr lang="cs-CZ" dirty="0" smtClean="0"/>
              <a:t>metodika promítnutí nákladů do cen je zachována – každý zákazník se podílí na nákladech na technické ztráty v sítích úměrně velikosti svého odběru.</a:t>
            </a:r>
          </a:p>
        </p:txBody>
      </p:sp>
      <p:sp>
        <p:nvSpPr>
          <p:cNvPr id="3" name="Nadpis 2"/>
          <p:cNvSpPr>
            <a:spLocks noGrp="1"/>
          </p:cNvSpPr>
          <p:nvPr>
            <p:ph type="title"/>
          </p:nvPr>
        </p:nvSpPr>
        <p:spPr/>
        <p:txBody>
          <a:bodyPr>
            <a:normAutofit/>
          </a:bodyPr>
          <a:lstStyle/>
          <a:p>
            <a:r>
              <a:rPr lang="cs-CZ" dirty="0"/>
              <a:t>Základní parametry výpočtu</a:t>
            </a: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16</a:t>
            </a:fld>
            <a:endParaRPr lang="cs-CZ" dirty="0"/>
          </a:p>
        </p:txBody>
      </p:sp>
    </p:spTree>
    <p:extLst>
      <p:ext uri="{BB962C8B-B14F-4D97-AF65-F5344CB8AC3E}">
        <p14:creationId xmlns:p14="http://schemas.microsoft.com/office/powerpoint/2010/main" val="70993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000" dirty="0" smtClean="0">
                <a:solidFill>
                  <a:srgbClr val="3871AA"/>
                </a:solidFill>
              </a:rPr>
              <a:t>Parametry určení regulovaných cen na VVN a VN (velkoodběr)</a:t>
            </a:r>
          </a:p>
          <a:p>
            <a:r>
              <a:rPr lang="cs-CZ" dirty="0" smtClean="0"/>
              <a:t>Na hladině VVN a VN nedochází k významným změnám</a:t>
            </a:r>
          </a:p>
          <a:p>
            <a:r>
              <a:rPr lang="cs-CZ" dirty="0" smtClean="0"/>
              <a:t>Zavedení ceny za místo připojení – malá změna</a:t>
            </a:r>
          </a:p>
          <a:p>
            <a:r>
              <a:rPr lang="cs-CZ" dirty="0" smtClean="0"/>
              <a:t>Cena za použití sítě – beze změny – kryje náklady na ztráty v sítích</a:t>
            </a:r>
          </a:p>
          <a:p>
            <a:r>
              <a:rPr lang="cs-CZ" dirty="0" smtClean="0"/>
              <a:t>Cena za rezervovaný příkon (RP) – platby jsou identické k dnešním platbám za rezervovanou kapacitu; důležitá je však velikost RP</a:t>
            </a:r>
          </a:p>
          <a:p>
            <a:r>
              <a:rPr lang="cs-CZ" b="1" dirty="0" smtClean="0">
                <a:solidFill>
                  <a:srgbClr val="3871AA"/>
                </a:solidFill>
              </a:rPr>
              <a:t>Podklady o RP </a:t>
            </a:r>
            <a:r>
              <a:rPr lang="cs-CZ" dirty="0" smtClean="0"/>
              <a:t>– zákazníci mají</a:t>
            </a:r>
            <a:br>
              <a:rPr lang="cs-CZ" dirty="0" smtClean="0"/>
            </a:br>
            <a:r>
              <a:rPr lang="cs-CZ" dirty="0" smtClean="0"/>
              <a:t>v nemálo případech RP řádově</a:t>
            </a:r>
            <a:br>
              <a:rPr lang="cs-CZ" dirty="0" smtClean="0"/>
            </a:br>
            <a:r>
              <a:rPr lang="cs-CZ" dirty="0" smtClean="0"/>
              <a:t>mnohem vyšší, než jaký výkon ze</a:t>
            </a:r>
            <a:br>
              <a:rPr lang="cs-CZ" dirty="0" smtClean="0"/>
            </a:br>
            <a:r>
              <a:rPr lang="cs-CZ" dirty="0" smtClean="0"/>
              <a:t>sítě používají – u těchto zákazníků</a:t>
            </a:r>
            <a:br>
              <a:rPr lang="cs-CZ" dirty="0" smtClean="0"/>
            </a:br>
            <a:r>
              <a:rPr lang="cs-CZ" dirty="0" smtClean="0"/>
              <a:t>se předpokládá snižování hodnoty</a:t>
            </a:r>
            <a:br>
              <a:rPr lang="cs-CZ" dirty="0" smtClean="0"/>
            </a:br>
            <a:r>
              <a:rPr lang="cs-CZ" dirty="0" smtClean="0"/>
              <a:t>RP, </a:t>
            </a:r>
            <a:r>
              <a:rPr lang="cs-CZ" b="1" dirty="0" smtClean="0">
                <a:solidFill>
                  <a:srgbClr val="3871AA"/>
                </a:solidFill>
              </a:rPr>
              <a:t>pro výpočty uvažován</a:t>
            </a:r>
            <a:br>
              <a:rPr lang="cs-CZ" b="1" dirty="0" smtClean="0">
                <a:solidFill>
                  <a:srgbClr val="3871AA"/>
                </a:solidFill>
              </a:rPr>
            </a:br>
            <a:r>
              <a:rPr lang="cs-CZ" b="1" dirty="0" smtClean="0">
                <a:solidFill>
                  <a:srgbClr val="3871AA"/>
                </a:solidFill>
              </a:rPr>
              <a:t>maximálně 1,2 násobek</a:t>
            </a:r>
            <a:br>
              <a:rPr lang="cs-CZ" b="1" dirty="0" smtClean="0">
                <a:solidFill>
                  <a:srgbClr val="3871AA"/>
                </a:solidFill>
              </a:rPr>
            </a:br>
            <a:r>
              <a:rPr lang="cs-CZ" b="1" dirty="0" smtClean="0">
                <a:solidFill>
                  <a:srgbClr val="3871AA"/>
                </a:solidFill>
              </a:rPr>
              <a:t>naměřeného ročního maxima</a:t>
            </a:r>
            <a:endParaRPr lang="cs-CZ" b="1" dirty="0">
              <a:solidFill>
                <a:srgbClr val="3871AA"/>
              </a:solidFill>
            </a:endParaRPr>
          </a:p>
        </p:txBody>
      </p:sp>
      <p:sp>
        <p:nvSpPr>
          <p:cNvPr id="3" name="Nadpis 2"/>
          <p:cNvSpPr>
            <a:spLocks noGrp="1"/>
          </p:cNvSpPr>
          <p:nvPr>
            <p:ph type="title"/>
          </p:nvPr>
        </p:nvSpPr>
        <p:spPr/>
        <p:txBody>
          <a:bodyPr rIns="288000">
            <a:normAutofit/>
          </a:bodyPr>
          <a:lstStyle/>
          <a:p>
            <a:r>
              <a:rPr lang="cs-CZ" dirty="0"/>
              <a:t>Základní parametry výpočtu</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17</a:t>
            </a:fld>
            <a:endParaRPr lang="cs-CZ" dirty="0"/>
          </a:p>
        </p:txBody>
      </p:sp>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86623" y="3582099"/>
            <a:ext cx="4242500" cy="291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98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1+#ppt_w/2"/>
                                          </p:val>
                                        </p:tav>
                                        <p:tav tm="100000">
                                          <p:val>
                                            <p:strVal val="#ppt_x"/>
                                          </p:val>
                                        </p:tav>
                                      </p:tavLst>
                                    </p:anim>
                                    <p:anim calcmode="lin" valueType="num">
                                      <p:cBhvr additive="base">
                                        <p:cTn id="8" dur="500" fill="hold"/>
                                        <p:tgtEl>
                                          <p:spTgt spid="10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buNone/>
            </a:pPr>
            <a:r>
              <a:rPr lang="cs-CZ" sz="2000" dirty="0" smtClean="0">
                <a:solidFill>
                  <a:srgbClr val="3871AA"/>
                </a:solidFill>
              </a:rPr>
              <a:t>Možnosti </a:t>
            </a:r>
            <a:r>
              <a:rPr lang="cs-CZ" sz="2000" dirty="0">
                <a:solidFill>
                  <a:srgbClr val="3871AA"/>
                </a:solidFill>
              </a:rPr>
              <a:t>změny rezervovaného příkonu </a:t>
            </a:r>
            <a:endParaRPr lang="cs-CZ" dirty="0" smtClean="0">
              <a:solidFill>
                <a:srgbClr val="3871AA"/>
              </a:solidFill>
            </a:endParaRPr>
          </a:p>
          <a:p>
            <a:pPr marL="265113" lvl="1" indent="-265113">
              <a:buClr>
                <a:srgbClr val="3871AA"/>
              </a:buClr>
              <a:buSzPct val="110000"/>
              <a:buFont typeface="Wingdings" pitchFamily="2" charset="2"/>
              <a:buChar char="§"/>
            </a:pPr>
            <a:r>
              <a:rPr lang="cs-CZ" b="1" dirty="0">
                <a:solidFill>
                  <a:srgbClr val="3871AA"/>
                </a:solidFill>
              </a:rPr>
              <a:t>Možnosti počtu změn RP během </a:t>
            </a:r>
            <a:r>
              <a:rPr lang="cs-CZ" b="1" dirty="0" smtClean="0">
                <a:solidFill>
                  <a:srgbClr val="3871AA"/>
                </a:solidFill>
              </a:rPr>
              <a:t>roku (základní podmínky upravuje vyhláška ERÚ o připojení):</a:t>
            </a:r>
            <a:endParaRPr lang="cs-CZ" b="1" dirty="0">
              <a:solidFill>
                <a:srgbClr val="3871AA"/>
              </a:solidFill>
            </a:endParaRPr>
          </a:p>
          <a:p>
            <a:pPr marL="530226" lvl="2" indent="-265113">
              <a:buClr>
                <a:srgbClr val="3871AA"/>
              </a:buClr>
              <a:buSzPct val="110000"/>
              <a:buFont typeface="Wingdings" pitchFamily="2" charset="2"/>
              <a:buChar char="§"/>
            </a:pPr>
            <a:r>
              <a:rPr lang="cs-CZ" dirty="0" smtClean="0"/>
              <a:t>Zákazník </a:t>
            </a:r>
            <a:r>
              <a:rPr lang="cs-CZ" dirty="0"/>
              <a:t>může kdykoliv požádat o snížení RP – rezervace původní velikosti příkonu zaniká, „připojovací poplatek“ se nevrací</a:t>
            </a:r>
            <a:endParaRPr lang="cs-CZ" dirty="0">
              <a:solidFill>
                <a:srgbClr val="FF0000"/>
              </a:solidFill>
            </a:endParaRPr>
          </a:p>
          <a:p>
            <a:pPr marL="530226" lvl="2" indent="-265113">
              <a:buClr>
                <a:srgbClr val="3871AA"/>
              </a:buClr>
              <a:buSzPct val="110000"/>
              <a:buFont typeface="Wingdings" pitchFamily="2" charset="2"/>
              <a:buChar char="§"/>
            </a:pPr>
            <a:r>
              <a:rPr lang="cs-CZ" dirty="0" smtClean="0"/>
              <a:t>Zákazník </a:t>
            </a:r>
            <a:r>
              <a:rPr lang="cs-CZ" dirty="0"/>
              <a:t>může požádat o zvýšení svého RP kdykoliv, avšak navýšení RP je podle standardního procesu žádosti, tzn., </a:t>
            </a:r>
            <a:r>
              <a:rPr lang="cs-CZ" dirty="0" smtClean="0"/>
              <a:t>že běží </a:t>
            </a:r>
            <a:r>
              <a:rPr lang="cs-CZ" dirty="0"/>
              <a:t>dle stanovených lhůt a pro vyhovění žádosti je nutná dostupná kapacita sítě (tj. PDS povolí) a úhrada měrného podílu žadatele podle vyhlášky o připojení.</a:t>
            </a:r>
          </a:p>
          <a:p>
            <a:pPr marL="530226" lvl="2" indent="-265113">
              <a:buClr>
                <a:srgbClr val="3871AA"/>
              </a:buClr>
              <a:buSzPct val="110000"/>
              <a:buFont typeface="Wingdings" pitchFamily="2" charset="2"/>
              <a:buChar char="§"/>
            </a:pPr>
            <a:r>
              <a:rPr lang="cs-CZ" dirty="0" smtClean="0"/>
              <a:t>Pokud </a:t>
            </a:r>
            <a:r>
              <a:rPr lang="cs-CZ" dirty="0"/>
              <a:t>dojde ke změně RP v průběhu měsíce, pak se platby za RP počítají </a:t>
            </a:r>
            <a:r>
              <a:rPr lang="cs-CZ" dirty="0" smtClean="0"/>
              <a:t/>
            </a:r>
            <a:br>
              <a:rPr lang="cs-CZ" dirty="0" smtClean="0"/>
            </a:br>
            <a:r>
              <a:rPr lang="cs-CZ" dirty="0" smtClean="0"/>
              <a:t>v </a:t>
            </a:r>
            <a:r>
              <a:rPr lang="cs-CZ" dirty="0"/>
              <a:t>poměru počtu dnů v daném měsíci.</a:t>
            </a:r>
          </a:p>
          <a:p>
            <a:pPr marL="265113" lvl="1" indent="-265113">
              <a:buClr>
                <a:srgbClr val="3871AA"/>
              </a:buClr>
              <a:buSzPct val="110000"/>
              <a:buFont typeface="Wingdings" pitchFamily="2" charset="2"/>
              <a:buChar char="§"/>
            </a:pPr>
            <a:r>
              <a:rPr lang="cs-CZ" b="1" dirty="0" smtClean="0">
                <a:solidFill>
                  <a:srgbClr val="3871AA"/>
                </a:solidFill>
              </a:rPr>
              <a:t>Zákazník </a:t>
            </a:r>
            <a:r>
              <a:rPr lang="cs-CZ" b="1" dirty="0">
                <a:solidFill>
                  <a:srgbClr val="3871AA"/>
                </a:solidFill>
              </a:rPr>
              <a:t>může </a:t>
            </a:r>
            <a:r>
              <a:rPr lang="cs-CZ" b="1" dirty="0" smtClean="0">
                <a:solidFill>
                  <a:srgbClr val="3871AA"/>
                </a:solidFill>
              </a:rPr>
              <a:t>již v </a:t>
            </a:r>
            <a:r>
              <a:rPr lang="cs-CZ" b="1" dirty="0">
                <a:solidFill>
                  <a:srgbClr val="3871AA"/>
                </a:solidFill>
              </a:rPr>
              <a:t>průběhu </a:t>
            </a:r>
            <a:r>
              <a:rPr lang="cs-CZ" b="1" dirty="0" smtClean="0">
                <a:solidFill>
                  <a:srgbClr val="3871AA"/>
                </a:solidFill>
              </a:rPr>
              <a:t>letošního roku přizpůsobit </a:t>
            </a:r>
            <a:r>
              <a:rPr lang="cs-CZ" b="1" dirty="0">
                <a:solidFill>
                  <a:srgbClr val="3871AA"/>
                </a:solidFill>
              </a:rPr>
              <a:t>rezervovaný příkon svým skutečným </a:t>
            </a:r>
            <a:r>
              <a:rPr lang="cs-CZ" b="1" dirty="0" smtClean="0">
                <a:solidFill>
                  <a:srgbClr val="3871AA"/>
                </a:solidFill>
              </a:rPr>
              <a:t>potřebám a připravit se tak na NTS.</a:t>
            </a:r>
            <a:endParaRPr lang="cs-CZ" b="1" dirty="0">
              <a:solidFill>
                <a:srgbClr val="3871AA"/>
              </a:solidFill>
            </a:endParaRPr>
          </a:p>
        </p:txBody>
      </p:sp>
      <p:sp>
        <p:nvSpPr>
          <p:cNvPr id="3" name="Nadpis 2"/>
          <p:cNvSpPr>
            <a:spLocks noGrp="1"/>
          </p:cNvSpPr>
          <p:nvPr>
            <p:ph type="title"/>
          </p:nvPr>
        </p:nvSpPr>
        <p:spPr/>
        <p:txBody>
          <a:bodyPr rIns="288000">
            <a:normAutofit/>
          </a:bodyPr>
          <a:lstStyle/>
          <a:p>
            <a:r>
              <a:rPr lang="cs-CZ" dirty="0"/>
              <a:t>Základní parametry výpočtu</a:t>
            </a: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18</a:t>
            </a:fld>
            <a:endParaRPr lang="cs-CZ" dirty="0"/>
          </a:p>
        </p:txBody>
      </p:sp>
    </p:spTree>
    <p:extLst>
      <p:ext uri="{BB962C8B-B14F-4D97-AF65-F5344CB8AC3E}">
        <p14:creationId xmlns:p14="http://schemas.microsoft.com/office/powerpoint/2010/main" val="1942879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Cena kryje náklady ČEPS na podpůrné služby, které jsou </a:t>
            </a:r>
            <a:r>
              <a:rPr lang="cs-CZ" b="1" dirty="0" smtClean="0">
                <a:solidFill>
                  <a:srgbClr val="3871AA"/>
                </a:solidFill>
              </a:rPr>
              <a:t>fixní povahy </a:t>
            </a:r>
            <a:r>
              <a:rPr lang="cs-CZ" dirty="0" smtClean="0"/>
              <a:t>(zajištění výkonové rezervy pro stabilní a bezpečný provoz soustavy)</a:t>
            </a:r>
          </a:p>
          <a:p>
            <a:r>
              <a:rPr lang="cs-CZ" dirty="0" smtClean="0"/>
              <a:t>Cena za systémové služby se vztahuje na jednotku výkonového požadavku uživatele sítě, která je pro zákazníky na hladině VVN a VN definována rezervovaným příkonem v MW a na hladině NN velikostí hlavního jističe před elektroměrem v A stanovený smlouvou o připojení.</a:t>
            </a:r>
            <a:endParaRPr lang="cs-CZ" dirty="0" smtClean="0">
              <a:solidFill>
                <a:srgbClr val="00B050"/>
              </a:solidFill>
            </a:endParaRPr>
          </a:p>
          <a:p>
            <a:r>
              <a:rPr lang="cs-CZ" dirty="0" smtClean="0"/>
              <a:t>Cena je stanovena jednotná v celé ČR, pro zákazníky na hladině VVN a VN </a:t>
            </a:r>
            <a:br>
              <a:rPr lang="cs-CZ" dirty="0" smtClean="0"/>
            </a:br>
            <a:r>
              <a:rPr lang="cs-CZ" dirty="0" smtClean="0"/>
              <a:t>v Kč/MW a měsíc rezervovaného příkonu a pro zákazníky na hladině NN </a:t>
            </a:r>
            <a:br>
              <a:rPr lang="cs-CZ" dirty="0" smtClean="0"/>
            </a:br>
            <a:r>
              <a:rPr lang="cs-CZ" dirty="0" smtClean="0"/>
              <a:t>v Kč/A </a:t>
            </a:r>
            <a:r>
              <a:rPr lang="cs-CZ" dirty="0" err="1" smtClean="0"/>
              <a:t>a</a:t>
            </a:r>
            <a:r>
              <a:rPr lang="cs-CZ" dirty="0" smtClean="0"/>
              <a:t> měsíc. Na hladině NN je zavedena cenová progrese pro vyšší hodnoty jističů</a:t>
            </a:r>
            <a:r>
              <a:rPr lang="cs-CZ" dirty="0"/>
              <a:t> </a:t>
            </a:r>
            <a:r>
              <a:rPr lang="cs-CZ" dirty="0" smtClean="0"/>
              <a:t>(viz dále).</a:t>
            </a:r>
          </a:p>
          <a:p>
            <a:endParaRPr lang="cs-CZ" dirty="0" smtClean="0"/>
          </a:p>
        </p:txBody>
      </p:sp>
      <p:sp>
        <p:nvSpPr>
          <p:cNvPr id="3" name="Nadpis 2"/>
          <p:cNvSpPr>
            <a:spLocks noGrp="1"/>
          </p:cNvSpPr>
          <p:nvPr>
            <p:ph type="title"/>
          </p:nvPr>
        </p:nvSpPr>
        <p:spPr/>
        <p:txBody>
          <a:bodyPr>
            <a:normAutofit fontScale="90000"/>
          </a:bodyPr>
          <a:lstStyle/>
          <a:p>
            <a:r>
              <a:rPr lang="cs-CZ" dirty="0"/>
              <a:t>Základní parametry výpočtu</a:t>
            </a:r>
            <a:r>
              <a:rPr lang="cs-CZ" dirty="0" smtClean="0"/>
              <a:t/>
            </a:r>
            <a:br>
              <a:rPr lang="cs-CZ" dirty="0" smtClean="0"/>
            </a:br>
            <a:r>
              <a:rPr lang="cs-CZ" sz="2000" dirty="0" smtClean="0"/>
              <a:t>Cena za Systémové služby</a:t>
            </a:r>
            <a:endParaRPr lang="cs-CZ" sz="22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19</a:t>
            </a:fld>
            <a:endParaRPr lang="cs-CZ" dirty="0"/>
          </a:p>
        </p:txBody>
      </p:sp>
    </p:spTree>
    <p:extLst>
      <p:ext uri="{BB962C8B-B14F-4D97-AF65-F5344CB8AC3E}">
        <p14:creationId xmlns:p14="http://schemas.microsoft.com/office/powerpoint/2010/main" val="758278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 y="0"/>
            <a:ext cx="2112819" cy="1080000"/>
          </a:xfrm>
          <a:solidFill>
            <a:schemeClr val="bg1"/>
          </a:solidFill>
        </p:spPr>
        <p:txBody>
          <a:bodyPr/>
          <a:lstStyle/>
          <a:p>
            <a:r>
              <a:rPr lang="cs-CZ" b="1" dirty="0" smtClean="0">
                <a:solidFill>
                  <a:srgbClr val="3871AA"/>
                </a:solidFill>
              </a:rPr>
              <a:t>Obsah</a:t>
            </a:r>
            <a:endParaRPr lang="cs-CZ" b="1" dirty="0">
              <a:solidFill>
                <a:srgbClr val="3871AA"/>
              </a:solidFill>
            </a:endParaRPr>
          </a:p>
        </p:txBody>
      </p:sp>
      <p:sp>
        <p:nvSpPr>
          <p:cNvPr id="13" name="Nadpis 1"/>
          <p:cNvSpPr txBox="1">
            <a:spLocks/>
          </p:cNvSpPr>
          <p:nvPr/>
        </p:nvSpPr>
        <p:spPr>
          <a:xfrm>
            <a:off x="3457966"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solidFill>
                  <a:schemeClr val="bg1"/>
                </a:solidFill>
              </a:rPr>
              <a:t>Dopady </a:t>
            </a:r>
            <a:r>
              <a:rPr lang="pl-PL" sz="2000" dirty="0">
                <a:solidFill>
                  <a:schemeClr val="bg1"/>
                </a:solidFill>
              </a:rPr>
              <a:t>NTS na zákazníky na NN</a:t>
            </a:r>
            <a:endParaRPr lang="cs-CZ" sz="2000" dirty="0">
              <a:solidFill>
                <a:schemeClr val="bg1"/>
              </a:solidFill>
            </a:endParaRPr>
          </a:p>
        </p:txBody>
      </p:sp>
      <p:sp>
        <p:nvSpPr>
          <p:cNvPr id="11" name="Nadpis 1"/>
          <p:cNvSpPr txBox="1">
            <a:spLocks/>
          </p:cNvSpPr>
          <p:nvPr/>
        </p:nvSpPr>
        <p:spPr>
          <a:xfrm>
            <a:off x="1137744"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t>Důvody změny tarifní struktury – další podklady</a:t>
            </a:r>
          </a:p>
        </p:txBody>
      </p:sp>
      <p:sp>
        <p:nvSpPr>
          <p:cNvPr id="9" name="Nadpis 1"/>
          <p:cNvSpPr txBox="1">
            <a:spLocks/>
          </p:cNvSpPr>
          <p:nvPr/>
        </p:nvSpPr>
        <p:spPr>
          <a:xfrm>
            <a:off x="5778188" y="3553279"/>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Přínosy Nové tarifní struktury</a:t>
            </a:r>
          </a:p>
        </p:txBody>
      </p:sp>
      <p:sp>
        <p:nvSpPr>
          <p:cNvPr id="10" name="Nadpis 1"/>
          <p:cNvSpPr txBox="1">
            <a:spLocks/>
          </p:cNvSpPr>
          <p:nvPr/>
        </p:nvSpPr>
        <p:spPr>
          <a:xfrm>
            <a:off x="5778188"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Dopady NTS </a:t>
            </a:r>
            <a:r>
              <a:rPr lang="cs-CZ" sz="2000" dirty="0" smtClean="0">
                <a:solidFill>
                  <a:schemeClr val="bg1"/>
                </a:solidFill>
              </a:rPr>
              <a:t>na </a:t>
            </a:r>
            <a:r>
              <a:rPr lang="cs-CZ" sz="2000" dirty="0">
                <a:solidFill>
                  <a:schemeClr val="bg1"/>
                </a:solidFill>
              </a:rPr>
              <a:t>zákazníky na VVN a VN</a:t>
            </a:r>
          </a:p>
        </p:txBody>
      </p:sp>
      <p:sp>
        <p:nvSpPr>
          <p:cNvPr id="12" name="Nadpis 1"/>
          <p:cNvSpPr txBox="1">
            <a:spLocks/>
          </p:cNvSpPr>
          <p:nvPr/>
        </p:nvSpPr>
        <p:spPr>
          <a:xfrm>
            <a:off x="3457966"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Základní parametry výpočtu</a:t>
            </a:r>
          </a:p>
        </p:txBody>
      </p:sp>
      <p:sp>
        <p:nvSpPr>
          <p:cNvPr id="14" name="Nadpis 1"/>
          <p:cNvSpPr txBox="1">
            <a:spLocks/>
          </p:cNvSpPr>
          <p:nvPr/>
        </p:nvSpPr>
        <p:spPr>
          <a:xfrm>
            <a:off x="1137744" y="1491691"/>
            <a:ext cx="2232000" cy="1980000"/>
          </a:xfrm>
          <a:prstGeom prst="rect">
            <a:avLst/>
          </a:prstGeom>
          <a:solidFill>
            <a:srgbClr val="3871AA"/>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t>Důvody změny tarifní </a:t>
            </a:r>
            <a:r>
              <a:rPr lang="cs-CZ" sz="2000" dirty="0" smtClean="0"/>
              <a:t>struktury – další podklady</a:t>
            </a:r>
            <a:endParaRPr lang="cs-CZ" sz="2000" dirty="0"/>
          </a:p>
        </p:txBody>
      </p:sp>
      <p:sp>
        <p:nvSpPr>
          <p:cNvPr id="15" name="Nadpis 1"/>
          <p:cNvSpPr txBox="1">
            <a:spLocks/>
          </p:cNvSpPr>
          <p:nvPr/>
        </p:nvSpPr>
        <p:spPr>
          <a:xfrm>
            <a:off x="1137744"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t>Parametry výpočtu pro NN hladinu</a:t>
            </a:r>
            <a:endParaRPr lang="pl-PL" sz="2000" dirty="0"/>
          </a:p>
        </p:txBody>
      </p:sp>
    </p:spTree>
    <p:extLst>
      <p:ext uri="{BB962C8B-B14F-4D97-AF65-F5344CB8AC3E}">
        <p14:creationId xmlns:p14="http://schemas.microsoft.com/office/powerpoint/2010/main" val="154678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algn="just"/>
            <a:r>
              <a:rPr lang="cs-CZ" b="1" dirty="0" smtClean="0">
                <a:solidFill>
                  <a:srgbClr val="3871AA"/>
                </a:solidFill>
              </a:rPr>
              <a:t>Pravidlo pro odběratele: </a:t>
            </a:r>
            <a:r>
              <a:rPr lang="cs-CZ" dirty="0" smtClean="0"/>
              <a:t>Cenu SyS platí všichni zákazníci (odběratelé) připojení k ES ČR, vč. zákazníků připojených do LDS. Odběratelé platí cenu SyS dle velikosti rezervovaného příkonu (RP) a platí ji provozovateli sítě, ke kterému jsou připojení (tzn. RDS nebo LDS).</a:t>
            </a:r>
          </a:p>
          <a:p>
            <a:pPr algn="just"/>
            <a:r>
              <a:rPr lang="cs-CZ" b="1" dirty="0" smtClean="0">
                <a:solidFill>
                  <a:srgbClr val="3871AA"/>
                </a:solidFill>
              </a:rPr>
              <a:t>Pravidlo pro výrobce: </a:t>
            </a:r>
            <a:r>
              <a:rPr lang="cs-CZ" dirty="0" err="1" smtClean="0"/>
              <a:t>Výrobce</a:t>
            </a:r>
            <a:r>
              <a:rPr lang="cs-CZ" dirty="0" smtClean="0"/>
              <a:t> platí cenu SyS za RP (rezervovaný příkon </a:t>
            </a:r>
            <a:r>
              <a:rPr lang="cs-CZ" b="1" dirty="0" smtClean="0"/>
              <a:t>pro odběr</a:t>
            </a:r>
            <a:r>
              <a:rPr lang="cs-CZ" dirty="0" smtClean="0"/>
              <a:t> ze soustavy), který má ve smlouvě s provozovatelem přenosové nebo distribuční soustavy. U výrobce se hodnota RP pro účely platby za </a:t>
            </a:r>
            <a:r>
              <a:rPr lang="cs-CZ" dirty="0" err="1" smtClean="0"/>
              <a:t>SyS</a:t>
            </a:r>
            <a:r>
              <a:rPr lang="cs-CZ" dirty="0" smtClean="0"/>
              <a:t> může na žádost výrobce snížit o hodnotu příkonu úměrnému technologické vlastní spotřebě (snížení o TVS), která bude doplněna do smlouvy o připojení (změna smlouvy) a která činí:</a:t>
            </a:r>
          </a:p>
          <a:p>
            <a:pPr lvl="1"/>
            <a:r>
              <a:rPr lang="cs-CZ" dirty="0" smtClean="0"/>
              <a:t>0,01 </a:t>
            </a:r>
            <a:r>
              <a:rPr lang="cs-CZ" dirty="0"/>
              <a:t>% z instalovaného výkonu </a:t>
            </a:r>
            <a:r>
              <a:rPr lang="cs-CZ" dirty="0" err="1"/>
              <a:t>fotovoltaických</a:t>
            </a:r>
            <a:r>
              <a:rPr lang="cs-CZ" dirty="0"/>
              <a:t> elektráren na VVN a </a:t>
            </a:r>
            <a:r>
              <a:rPr lang="cs-CZ" dirty="0" smtClean="0"/>
              <a:t>VN</a:t>
            </a:r>
            <a:br>
              <a:rPr lang="cs-CZ" dirty="0" smtClean="0"/>
            </a:br>
            <a:r>
              <a:rPr lang="cs-CZ" dirty="0" smtClean="0"/>
              <a:t>a </a:t>
            </a:r>
            <a:r>
              <a:rPr lang="cs-CZ" dirty="0"/>
              <a:t>0 % na NN,</a:t>
            </a:r>
            <a:endParaRPr lang="cs-CZ" dirty="0" smtClean="0"/>
          </a:p>
          <a:p>
            <a:pPr lvl="1"/>
            <a:r>
              <a:rPr lang="cs-CZ" dirty="0" smtClean="0"/>
              <a:t>1 % z instalovaného výkonu vodních a větrných elektráren,</a:t>
            </a:r>
          </a:p>
          <a:p>
            <a:pPr lvl="1"/>
            <a:r>
              <a:rPr lang="cs-CZ" dirty="0" smtClean="0"/>
              <a:t>5 % z instalovaného výkonu plynových elektráren (PPC a spalovací, mimo bioplyn),</a:t>
            </a:r>
          </a:p>
          <a:p>
            <a:pPr lvl="1"/>
            <a:r>
              <a:rPr lang="cs-CZ" dirty="0" smtClean="0"/>
              <a:t>6 % z instalovaného výkonu jaderných elektráren,</a:t>
            </a:r>
          </a:p>
          <a:p>
            <a:pPr lvl="1"/>
            <a:r>
              <a:rPr lang="cs-CZ" dirty="0" smtClean="0"/>
              <a:t>10 % z instalovaného výkonu výroben ostatních typů.</a:t>
            </a:r>
          </a:p>
        </p:txBody>
      </p:sp>
      <p:sp>
        <p:nvSpPr>
          <p:cNvPr id="3" name="Nadpis 2"/>
          <p:cNvSpPr>
            <a:spLocks noGrp="1"/>
          </p:cNvSpPr>
          <p:nvPr>
            <p:ph type="title"/>
          </p:nvPr>
        </p:nvSpPr>
        <p:spPr/>
        <p:txBody>
          <a:bodyPr>
            <a:normAutofit fontScale="90000"/>
          </a:bodyPr>
          <a:lstStyle/>
          <a:p>
            <a:r>
              <a:rPr lang="cs-CZ" dirty="0"/>
              <a:t>Základní parametry výpočtu</a:t>
            </a:r>
            <a:br>
              <a:rPr lang="cs-CZ" dirty="0"/>
            </a:br>
            <a:r>
              <a:rPr lang="cs-CZ" sz="2000" dirty="0"/>
              <a:t>Cena za Systémové služby</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20</a:t>
            </a:fld>
            <a:endParaRPr lang="cs-CZ" dirty="0"/>
          </a:p>
        </p:txBody>
      </p:sp>
    </p:spTree>
    <p:extLst>
      <p:ext uri="{BB962C8B-B14F-4D97-AF65-F5344CB8AC3E}">
        <p14:creationId xmlns:p14="http://schemas.microsoft.com/office/powerpoint/2010/main" val="411560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dirty="0" smtClean="0"/>
              <a:t>Cena </a:t>
            </a:r>
            <a:r>
              <a:rPr lang="cs-CZ" dirty="0"/>
              <a:t>za činnost operátora trhu v elektroenergetice obsahuje zvláštní poplatek </a:t>
            </a:r>
            <a:r>
              <a:rPr lang="cs-CZ" dirty="0" smtClean="0"/>
              <a:t>(poplatek na </a:t>
            </a:r>
            <a:r>
              <a:rPr lang="cs-CZ" dirty="0"/>
              <a:t>činnost </a:t>
            </a:r>
            <a:r>
              <a:rPr lang="cs-CZ" dirty="0" smtClean="0"/>
              <a:t>ERÚ vztažený na odběrné místo) </a:t>
            </a:r>
            <a:r>
              <a:rPr lang="cs-CZ" dirty="0"/>
              <a:t>podle zákona č. 458/2000 Sb., ve znění pozdějších předpisů (energetický zákon</a:t>
            </a:r>
            <a:r>
              <a:rPr lang="cs-CZ" dirty="0" smtClean="0"/>
              <a:t>).</a:t>
            </a:r>
          </a:p>
          <a:p>
            <a:r>
              <a:rPr lang="cs-CZ" dirty="0"/>
              <a:t>Z toho důvodu je </a:t>
            </a:r>
            <a:r>
              <a:rPr lang="cs-CZ" dirty="0" smtClean="0"/>
              <a:t>pevná cena za činnost operátora trhu v Kč/měsíc je vztažená na odběrné místo zákazníka.</a:t>
            </a:r>
          </a:p>
          <a:p>
            <a:r>
              <a:rPr lang="cs-CZ" dirty="0" smtClean="0"/>
              <a:t>Cena je shodná na všech napěťových hladinách (VVN, VN i NN) i v přenosové soustavě (platí již v roce 2016) – </a:t>
            </a:r>
            <a:r>
              <a:rPr lang="cs-CZ" dirty="0" smtClean="0">
                <a:solidFill>
                  <a:srgbClr val="3871AA"/>
                </a:solidFill>
              </a:rPr>
              <a:t>6,58 Kč/odběrné místo/měsíc</a:t>
            </a:r>
            <a:r>
              <a:rPr lang="cs-CZ" dirty="0" smtClean="0"/>
              <a:t>.</a:t>
            </a:r>
          </a:p>
          <a:p>
            <a:pPr>
              <a:buNone/>
            </a:pPr>
            <a:r>
              <a:rPr lang="cs-CZ" dirty="0" smtClean="0"/>
              <a:t>	</a:t>
            </a:r>
          </a:p>
          <a:p>
            <a:endParaRPr lang="cs-CZ" dirty="0" smtClean="0"/>
          </a:p>
        </p:txBody>
      </p:sp>
      <p:sp>
        <p:nvSpPr>
          <p:cNvPr id="3" name="Nadpis 2"/>
          <p:cNvSpPr>
            <a:spLocks noGrp="1"/>
          </p:cNvSpPr>
          <p:nvPr>
            <p:ph type="title"/>
          </p:nvPr>
        </p:nvSpPr>
        <p:spPr/>
        <p:txBody>
          <a:bodyPr>
            <a:normAutofit/>
          </a:bodyPr>
          <a:lstStyle/>
          <a:p>
            <a:r>
              <a:rPr lang="cs-CZ" dirty="0" smtClean="0"/>
              <a:t>Cena za činnost OTE v NTS</a:t>
            </a:r>
            <a:endParaRPr lang="cs-CZ" sz="22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21</a:t>
            </a:fld>
            <a:endParaRPr lang="cs-CZ" dirty="0"/>
          </a:p>
        </p:txBody>
      </p:sp>
    </p:spTree>
    <p:extLst>
      <p:ext uri="{BB962C8B-B14F-4D97-AF65-F5344CB8AC3E}">
        <p14:creationId xmlns:p14="http://schemas.microsoft.com/office/powerpoint/2010/main" val="37992692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sz="2000" dirty="0" smtClean="0">
                <a:solidFill>
                  <a:srgbClr val="3871AA"/>
                </a:solidFill>
              </a:rPr>
              <a:t>Trakce – pro odběry pro napájení elektrické trakce</a:t>
            </a:r>
            <a:br>
              <a:rPr lang="cs-CZ" sz="2000" dirty="0" smtClean="0">
                <a:solidFill>
                  <a:srgbClr val="3871AA"/>
                </a:solidFill>
              </a:rPr>
            </a:br>
            <a:r>
              <a:rPr lang="cs-CZ" sz="2000" dirty="0" smtClean="0">
                <a:solidFill>
                  <a:srgbClr val="3871AA"/>
                </a:solidFill>
              </a:rPr>
              <a:t>(SŽDC a dopravní podniky)</a:t>
            </a:r>
          </a:p>
          <a:p>
            <a:r>
              <a:rPr lang="cs-CZ" dirty="0"/>
              <a:t>P</a:t>
            </a:r>
            <a:r>
              <a:rPr lang="cs-CZ" dirty="0" smtClean="0"/>
              <a:t>ro </a:t>
            </a:r>
            <a:r>
              <a:rPr lang="cs-CZ" dirty="0"/>
              <a:t>platby regulovaných cen se za rezervovaný příkon považuje soudobé naměřené maximum – aplikováno pro cenu za systémové služby a cenu zajištění distribuce </a:t>
            </a:r>
            <a:r>
              <a:rPr lang="cs-CZ" dirty="0" smtClean="0"/>
              <a:t>elektřiny (ne POZE).</a:t>
            </a:r>
          </a:p>
          <a:p>
            <a:r>
              <a:rPr lang="cs-CZ" dirty="0" smtClean="0"/>
              <a:t>Toto </a:t>
            </a:r>
            <a:r>
              <a:rPr lang="cs-CZ" dirty="0"/>
              <a:t>přizpůsobení je aplikováno pouze na galvanicky propojené odběry </a:t>
            </a:r>
            <a:r>
              <a:rPr lang="cs-CZ" dirty="0" smtClean="0"/>
              <a:t>trakce.</a:t>
            </a:r>
          </a:p>
          <a:p>
            <a:r>
              <a:rPr lang="cs-CZ" dirty="0" smtClean="0"/>
              <a:t>Napájením </a:t>
            </a:r>
            <a:r>
              <a:rPr lang="cs-CZ" dirty="0"/>
              <a:t>dopravních prostředků elektrické trakce se rozumí odběr elektřiny </a:t>
            </a:r>
            <a:r>
              <a:rPr lang="cs-CZ" dirty="0" smtClean="0"/>
              <a:t/>
            </a:r>
            <a:br>
              <a:rPr lang="cs-CZ" dirty="0" smtClean="0"/>
            </a:br>
            <a:r>
              <a:rPr lang="cs-CZ" dirty="0" smtClean="0"/>
              <a:t>v </a:t>
            </a:r>
            <a:r>
              <a:rPr lang="cs-CZ" dirty="0"/>
              <a:t>odběrném místě, jehož měsíční podíl spotřeby elektřiny v dopravních prostředcích elektrické trakce při provozování dráhy a drážní dopravy </a:t>
            </a:r>
            <a:r>
              <a:rPr lang="cs-CZ" dirty="0" smtClean="0"/>
              <a:t/>
            </a:r>
            <a:br>
              <a:rPr lang="cs-CZ" dirty="0" smtClean="0"/>
            </a:br>
            <a:r>
              <a:rPr lang="cs-CZ" dirty="0" smtClean="0"/>
              <a:t>pro </a:t>
            </a:r>
            <a:r>
              <a:rPr lang="cs-CZ" dirty="0"/>
              <a:t>přepravu osob a věcí na dráze železniční, tramvajové a trolejbusové, včetně spotřeby pomocných provozů elektrické trakce, které jsou technologickou součástí napájecích bodů elektrické trakce a přímo souvisejí se zajištěním provozu elektrické trakce, činí alespoň 85 % z celkové spotřeby </a:t>
            </a:r>
            <a:r>
              <a:rPr lang="cs-CZ" dirty="0" smtClean="0"/>
              <a:t>elektřiny.</a:t>
            </a:r>
          </a:p>
          <a:p>
            <a:r>
              <a:rPr lang="cs-CZ" dirty="0" smtClean="0"/>
              <a:t>O </a:t>
            </a:r>
            <a:r>
              <a:rPr lang="cs-CZ" dirty="0"/>
              <a:t>status „odběry trakce“ musí zákazník požádat provozovatele distribuční soustavy a je povinen doložit skutečnou hodnotu podílu odběru elektřiny </a:t>
            </a:r>
            <a:r>
              <a:rPr lang="cs-CZ" dirty="0" smtClean="0"/>
              <a:t/>
            </a:r>
            <a:br>
              <a:rPr lang="cs-CZ" dirty="0" smtClean="0"/>
            </a:br>
            <a:r>
              <a:rPr lang="cs-CZ" dirty="0" smtClean="0"/>
              <a:t>pro </a:t>
            </a:r>
            <a:r>
              <a:rPr lang="cs-CZ" dirty="0"/>
              <a:t>potřeby napájení dopravních prostředků elektrické </a:t>
            </a:r>
            <a:r>
              <a:rPr lang="cs-CZ" dirty="0" smtClean="0"/>
              <a:t>trakce.</a:t>
            </a:r>
          </a:p>
        </p:txBody>
      </p:sp>
      <p:sp>
        <p:nvSpPr>
          <p:cNvPr id="3" name="Nadpis 2"/>
          <p:cNvSpPr>
            <a:spLocks noGrp="1"/>
          </p:cNvSpPr>
          <p:nvPr>
            <p:ph type="title"/>
          </p:nvPr>
        </p:nvSpPr>
        <p:spPr/>
        <p:txBody>
          <a:bodyPr rIns="288000">
            <a:normAutofit fontScale="90000"/>
          </a:bodyPr>
          <a:lstStyle/>
          <a:p>
            <a:r>
              <a:rPr lang="cs-CZ" dirty="0" smtClean="0"/>
              <a:t>Specifické odběry na VVN a VN</a:t>
            </a:r>
            <a:br>
              <a:rPr lang="cs-CZ" dirty="0" smtClean="0"/>
            </a:br>
            <a:r>
              <a:rPr lang="cs-CZ" dirty="0" smtClean="0"/>
              <a:t>– </a:t>
            </a:r>
            <a:r>
              <a:rPr lang="cs-CZ" sz="2000" dirty="0" smtClean="0"/>
              <a:t>zákazníci s velkým dopadem do plateb</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22</a:t>
            </a:fld>
            <a:endParaRPr lang="cs-CZ" dirty="0"/>
          </a:p>
        </p:txBody>
      </p:sp>
    </p:spTree>
    <p:extLst>
      <p:ext uri="{BB962C8B-B14F-4D97-AF65-F5344CB8AC3E}">
        <p14:creationId xmlns:p14="http://schemas.microsoft.com/office/powerpoint/2010/main" val="341633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000" dirty="0" smtClean="0">
                <a:solidFill>
                  <a:srgbClr val="3871AA"/>
                </a:solidFill>
              </a:rPr>
              <a:t>Trakce – pro odběry SŽDC a dopravních podniků</a:t>
            </a:r>
          </a:p>
          <a:p>
            <a:r>
              <a:rPr lang="cs-CZ" dirty="0"/>
              <a:t>V případě napájení dopravních prostředků elektrické trakce se </a:t>
            </a:r>
            <a:r>
              <a:rPr lang="cs-CZ" dirty="0">
                <a:solidFill>
                  <a:srgbClr val="3871AA"/>
                </a:solidFill>
              </a:rPr>
              <a:t>cena za použití sítí </a:t>
            </a:r>
            <a:r>
              <a:rPr lang="cs-CZ" dirty="0"/>
              <a:t>provozovatele distribuční soustavy nad 1 </a:t>
            </a:r>
            <a:r>
              <a:rPr lang="cs-CZ" dirty="0" err="1"/>
              <a:t>kV</a:t>
            </a:r>
            <a:r>
              <a:rPr lang="cs-CZ" dirty="0"/>
              <a:t> stanoví </a:t>
            </a:r>
            <a:r>
              <a:rPr lang="cs-CZ" dirty="0">
                <a:solidFill>
                  <a:srgbClr val="3871AA"/>
                </a:solidFill>
              </a:rPr>
              <a:t>podle </a:t>
            </a:r>
            <a:r>
              <a:rPr lang="cs-CZ" dirty="0" smtClean="0">
                <a:solidFill>
                  <a:srgbClr val="3871AA"/>
                </a:solidFill>
              </a:rPr>
              <a:t>vzorce</a:t>
            </a:r>
            <a:r>
              <a:rPr lang="cs-CZ" dirty="0" smtClean="0"/>
              <a:t> </a:t>
            </a:r>
            <a:r>
              <a:rPr lang="cs-CZ" dirty="0"/>
              <a:t>– smyslem je </a:t>
            </a:r>
            <a:r>
              <a:rPr lang="cs-CZ" dirty="0">
                <a:solidFill>
                  <a:srgbClr val="3871AA"/>
                </a:solidFill>
              </a:rPr>
              <a:t>zahrnutí podílu netrakčního odběru </a:t>
            </a:r>
            <a:r>
              <a:rPr lang="cs-CZ" dirty="0"/>
              <a:t>do ceny za použití tak, aby zvýhodnění bylo aplikováno </a:t>
            </a:r>
            <a:r>
              <a:rPr lang="cs-CZ" dirty="0" smtClean="0"/>
              <a:t>jen na příslušnou </a:t>
            </a:r>
            <a:r>
              <a:rPr lang="cs-CZ" dirty="0"/>
              <a:t>část trakčního </a:t>
            </a:r>
            <a:r>
              <a:rPr lang="cs-CZ" dirty="0" smtClean="0"/>
              <a:t>odběru</a:t>
            </a:r>
          </a:p>
          <a:p>
            <a:pPr marL="0" indent="0">
              <a:buNone/>
            </a:pPr>
            <a:endParaRPr lang="cs-CZ" dirty="0" smtClean="0"/>
          </a:p>
          <a:p>
            <a:r>
              <a:rPr lang="cs-CZ" dirty="0"/>
              <a:t>V případě porušení smluvních podmínek hradí trakční odběratel elektřiny standardní cenu za rezervovaný příkon (za plnou velikost, nikoli za naměřené maximum) a standardní cenu za použití sítí distribuční soustavy.</a:t>
            </a:r>
            <a:endParaRPr lang="cs-CZ" dirty="0" smtClean="0"/>
          </a:p>
        </p:txBody>
      </p:sp>
      <p:sp>
        <p:nvSpPr>
          <p:cNvPr id="3" name="Nadpis 2"/>
          <p:cNvSpPr>
            <a:spLocks noGrp="1"/>
          </p:cNvSpPr>
          <p:nvPr>
            <p:ph type="title"/>
          </p:nvPr>
        </p:nvSpPr>
        <p:spPr/>
        <p:txBody>
          <a:bodyPr rIns="288000">
            <a:normAutofit fontScale="90000"/>
          </a:bodyPr>
          <a:lstStyle/>
          <a:p>
            <a:r>
              <a:rPr lang="cs-CZ" dirty="0" smtClean="0"/>
              <a:t>Specifické odběry na VVN a VN</a:t>
            </a:r>
            <a:br>
              <a:rPr lang="cs-CZ" dirty="0" smtClean="0"/>
            </a:br>
            <a:r>
              <a:rPr lang="cs-CZ" dirty="0" smtClean="0"/>
              <a:t>– </a:t>
            </a:r>
            <a:r>
              <a:rPr lang="cs-CZ" sz="2000" dirty="0" smtClean="0"/>
              <a:t>zákazníci s velkým dopadem do plateb</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23</a:t>
            </a:fld>
            <a:endParaRPr lang="cs-CZ" dirty="0"/>
          </a:p>
        </p:txBody>
      </p:sp>
    </p:spTree>
    <p:extLst>
      <p:ext uri="{BB962C8B-B14F-4D97-AF65-F5344CB8AC3E}">
        <p14:creationId xmlns:p14="http://schemas.microsoft.com/office/powerpoint/2010/main" val="163091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000" dirty="0">
                <a:solidFill>
                  <a:srgbClr val="3871AA"/>
                </a:solidFill>
              </a:rPr>
              <a:t>Sezónní odběry pro hladinu VVN a </a:t>
            </a:r>
            <a:r>
              <a:rPr lang="cs-CZ" sz="2000" dirty="0" smtClean="0">
                <a:solidFill>
                  <a:srgbClr val="3871AA"/>
                </a:solidFill>
              </a:rPr>
              <a:t>VN</a:t>
            </a:r>
          </a:p>
          <a:p>
            <a:r>
              <a:rPr lang="cs-CZ" dirty="0" smtClean="0"/>
              <a:t>Sezónní </a:t>
            </a:r>
            <a:r>
              <a:rPr lang="cs-CZ" dirty="0"/>
              <a:t>odběr je určen především pro zákazníky na hladině VVN a VN</a:t>
            </a:r>
            <a:r>
              <a:rPr lang="cs-CZ" dirty="0" smtClean="0"/>
              <a:t>.</a:t>
            </a:r>
          </a:p>
          <a:p>
            <a:r>
              <a:rPr lang="cs-CZ" dirty="0" smtClean="0"/>
              <a:t>Příklad sezónních odběrů: závlahy, sušičky, zimní areály (zasněžování + vleky) </a:t>
            </a:r>
            <a:endParaRPr lang="cs-CZ" dirty="0"/>
          </a:p>
          <a:p>
            <a:r>
              <a:rPr lang="cs-CZ" dirty="0" smtClean="0"/>
              <a:t>Zákazník </a:t>
            </a:r>
            <a:r>
              <a:rPr lang="cs-CZ" dirty="0"/>
              <a:t>musí ohlásit status „sezonního odběratele“ s předstihem alespoň 5 pracovních dnů (tzn. distributorovi je dána informace, že zákazník chce být takto posuzován).</a:t>
            </a:r>
          </a:p>
          <a:p>
            <a:r>
              <a:rPr lang="cs-CZ" dirty="0" smtClean="0"/>
              <a:t>Zákazník </a:t>
            </a:r>
            <a:r>
              <a:rPr lang="cs-CZ" dirty="0"/>
              <a:t>si může zvolit maximálně 1 sezonní období v průběhu 12 po sobě jdoucích měsíců (a nemůže trvat déle než 6 měsíců v celku).</a:t>
            </a:r>
          </a:p>
          <a:p>
            <a:r>
              <a:rPr lang="cs-CZ" dirty="0" smtClean="0"/>
              <a:t>Období </a:t>
            </a:r>
            <a:r>
              <a:rPr lang="cs-CZ" dirty="0"/>
              <a:t>mimo sezonu musí trvat alespoň 6 měsíců v celku.</a:t>
            </a:r>
          </a:p>
          <a:p>
            <a:r>
              <a:rPr lang="cs-CZ" dirty="0" smtClean="0"/>
              <a:t>V </a:t>
            </a:r>
            <a:r>
              <a:rPr lang="cs-CZ" dirty="0"/>
              <a:t>období mimo sezónu nesmí být jeho maximální 1/4 hodinový (hodinový) odběr víc jak 10 % </a:t>
            </a:r>
            <a:r>
              <a:rPr lang="cs-CZ" dirty="0" smtClean="0"/>
              <a:t>jeho rezervovaného příkonu. </a:t>
            </a:r>
            <a:r>
              <a:rPr lang="cs-CZ" dirty="0"/>
              <a:t>Jinak bude za celý rok zpoplatněn dle </a:t>
            </a:r>
            <a:r>
              <a:rPr lang="cs-CZ" dirty="0" smtClean="0"/>
              <a:t>rezervovaného příkonu (</a:t>
            </a:r>
            <a:r>
              <a:rPr lang="cs-CZ" dirty="0"/>
              <a:t>bude mu </a:t>
            </a:r>
            <a:r>
              <a:rPr lang="cs-CZ" dirty="0" err="1"/>
              <a:t>dofakturováno</a:t>
            </a:r>
            <a:r>
              <a:rPr lang="cs-CZ" dirty="0"/>
              <a:t>) vč. penalizace.</a:t>
            </a:r>
          </a:p>
          <a:p>
            <a:endParaRPr lang="cs-CZ" dirty="0" smtClean="0"/>
          </a:p>
        </p:txBody>
      </p:sp>
      <p:sp>
        <p:nvSpPr>
          <p:cNvPr id="3" name="Nadpis 2"/>
          <p:cNvSpPr>
            <a:spLocks noGrp="1"/>
          </p:cNvSpPr>
          <p:nvPr>
            <p:ph type="title"/>
          </p:nvPr>
        </p:nvSpPr>
        <p:spPr/>
        <p:txBody>
          <a:bodyPr rIns="288000">
            <a:normAutofit fontScale="90000"/>
          </a:bodyPr>
          <a:lstStyle/>
          <a:p>
            <a:r>
              <a:rPr lang="cs-CZ" dirty="0" smtClean="0"/>
              <a:t>Specifické odběry na VVN a VN</a:t>
            </a:r>
            <a:br>
              <a:rPr lang="cs-CZ" dirty="0" smtClean="0"/>
            </a:br>
            <a:r>
              <a:rPr lang="cs-CZ" dirty="0" smtClean="0"/>
              <a:t>– </a:t>
            </a:r>
            <a:r>
              <a:rPr lang="cs-CZ" sz="2000" dirty="0" smtClean="0"/>
              <a:t>zákazníci s velkým dopadem do plateb</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24</a:t>
            </a:fld>
            <a:endParaRPr lang="cs-CZ" dirty="0"/>
          </a:p>
        </p:txBody>
      </p:sp>
    </p:spTree>
    <p:extLst>
      <p:ext uri="{BB962C8B-B14F-4D97-AF65-F5344CB8AC3E}">
        <p14:creationId xmlns:p14="http://schemas.microsoft.com/office/powerpoint/2010/main" val="271765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sz="2000" dirty="0">
                <a:solidFill>
                  <a:srgbClr val="3871AA"/>
                </a:solidFill>
              </a:rPr>
              <a:t>Sezónní odběry pro hladinu VVN a </a:t>
            </a:r>
            <a:r>
              <a:rPr lang="cs-CZ" sz="2000" dirty="0" smtClean="0">
                <a:solidFill>
                  <a:srgbClr val="3871AA"/>
                </a:solidFill>
              </a:rPr>
              <a:t>VN</a:t>
            </a:r>
          </a:p>
          <a:p>
            <a:r>
              <a:rPr lang="cs-CZ" dirty="0" smtClean="0"/>
              <a:t>Období </a:t>
            </a:r>
            <a:r>
              <a:rPr lang="cs-CZ" dirty="0"/>
              <a:t>mimo sezonu musí zákazník nahlásit distributorovi s předstihem alespoň 5 pracovních dnů.</a:t>
            </a:r>
          </a:p>
          <a:p>
            <a:r>
              <a:rPr lang="cs-CZ" dirty="0" smtClean="0"/>
              <a:t>V </a:t>
            </a:r>
            <a:r>
              <a:rPr lang="cs-CZ" dirty="0"/>
              <a:t>době sezóny zákazník platí standardně dle </a:t>
            </a:r>
            <a:r>
              <a:rPr lang="cs-CZ" dirty="0" smtClean="0"/>
              <a:t>rezervovaného příkonu. </a:t>
            </a:r>
            <a:r>
              <a:rPr lang="cs-CZ" dirty="0"/>
              <a:t>V případě, že odběr zákazníka v období sezony bude nižší než 10 % z jeho rezervovaného </a:t>
            </a:r>
            <a:r>
              <a:rPr lang="cs-CZ" dirty="0" smtClean="0"/>
              <a:t>příkonu, </a:t>
            </a:r>
            <a:r>
              <a:rPr lang="cs-CZ" dirty="0"/>
              <a:t>bude zpoplatněn </a:t>
            </a:r>
            <a:r>
              <a:rPr lang="cs-CZ" dirty="0" smtClean="0"/>
              <a:t>podle naměřeného maxima odběru.</a:t>
            </a:r>
            <a:endParaRPr lang="cs-CZ" dirty="0"/>
          </a:p>
          <a:p>
            <a:r>
              <a:rPr lang="cs-CZ" dirty="0" smtClean="0"/>
              <a:t>V </a:t>
            </a:r>
            <a:r>
              <a:rPr lang="cs-CZ" dirty="0"/>
              <a:t>době mimo sezónu je zákazník zpoplatněn dle naměřeného maxima odběru.</a:t>
            </a:r>
          </a:p>
          <a:p>
            <a:r>
              <a:rPr lang="cs-CZ" dirty="0" smtClean="0"/>
              <a:t>Status </a:t>
            </a:r>
            <a:r>
              <a:rPr lang="cs-CZ" dirty="0"/>
              <a:t>sezonního odběratele může být přiznán i pro zákazníka připojeného na hladině NN, podmínkou pro přiznání sazby pro sezónní odběry je však instalace průběhového měření elektřiny (typ A nebo B podle vyhlášky 82/2011 Sb. v platném znění) nebo měření S (typ S) s </a:t>
            </a:r>
            <a:r>
              <a:rPr lang="cs-CZ" dirty="0" err="1"/>
              <a:t>limitérem</a:t>
            </a:r>
            <a:r>
              <a:rPr lang="cs-CZ" dirty="0"/>
              <a:t>.</a:t>
            </a:r>
          </a:p>
          <a:p>
            <a:r>
              <a:rPr lang="cs-CZ" dirty="0" smtClean="0"/>
              <a:t>Podmínky </a:t>
            </a:r>
            <a:r>
              <a:rPr lang="cs-CZ" dirty="0"/>
              <a:t>pro sezónní odběry je možné kombinovat s podmínkami pro řízení spotřeby na hladině VVN a VN – viz </a:t>
            </a:r>
            <a:r>
              <a:rPr lang="cs-CZ" dirty="0" smtClean="0"/>
              <a:t>další snímek</a:t>
            </a:r>
            <a:endParaRPr lang="cs-CZ" dirty="0"/>
          </a:p>
          <a:p>
            <a:endParaRPr lang="cs-CZ" dirty="0" smtClean="0"/>
          </a:p>
        </p:txBody>
      </p:sp>
      <p:sp>
        <p:nvSpPr>
          <p:cNvPr id="3" name="Nadpis 2"/>
          <p:cNvSpPr>
            <a:spLocks noGrp="1"/>
          </p:cNvSpPr>
          <p:nvPr>
            <p:ph type="title"/>
          </p:nvPr>
        </p:nvSpPr>
        <p:spPr/>
        <p:txBody>
          <a:bodyPr rIns="288000">
            <a:normAutofit fontScale="90000"/>
          </a:bodyPr>
          <a:lstStyle/>
          <a:p>
            <a:r>
              <a:rPr lang="cs-CZ" dirty="0" smtClean="0"/>
              <a:t>Specifické odběry na VVN a VN</a:t>
            </a:r>
            <a:br>
              <a:rPr lang="cs-CZ" dirty="0" smtClean="0"/>
            </a:br>
            <a:r>
              <a:rPr lang="cs-CZ" dirty="0" smtClean="0"/>
              <a:t>– </a:t>
            </a:r>
            <a:r>
              <a:rPr lang="cs-CZ" sz="2000" dirty="0" smtClean="0"/>
              <a:t>zákazníci s velkým dopadem do plateb</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25</a:t>
            </a:fld>
            <a:endParaRPr lang="cs-CZ" dirty="0"/>
          </a:p>
        </p:txBody>
      </p:sp>
    </p:spTree>
    <p:extLst>
      <p:ext uri="{BB962C8B-B14F-4D97-AF65-F5344CB8AC3E}">
        <p14:creationId xmlns:p14="http://schemas.microsoft.com/office/powerpoint/2010/main" val="30877784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marL="0" indent="0">
              <a:buNone/>
            </a:pPr>
            <a:r>
              <a:rPr lang="cs-CZ" sz="2000" dirty="0">
                <a:solidFill>
                  <a:srgbClr val="3871AA"/>
                </a:solidFill>
              </a:rPr>
              <a:t>Sazby s řízením spotřeby na hladině VVN a </a:t>
            </a:r>
            <a:r>
              <a:rPr lang="cs-CZ" sz="2000" dirty="0" smtClean="0">
                <a:solidFill>
                  <a:srgbClr val="3871AA"/>
                </a:solidFill>
              </a:rPr>
              <a:t>VN</a:t>
            </a:r>
          </a:p>
          <a:p>
            <a:r>
              <a:rPr lang="cs-CZ" dirty="0" smtClean="0"/>
              <a:t>Odběratel </a:t>
            </a:r>
            <a:r>
              <a:rPr lang="cs-CZ" dirty="0"/>
              <a:t>s akumulačním nebo přímotopným vytápěním, nebo odběrem pro závlahy, nebo odběrem pro zimní stadiony, nebo odběrem pro zasněžování lyžařských </a:t>
            </a:r>
            <a:r>
              <a:rPr lang="cs-CZ" dirty="0" smtClean="0"/>
              <a:t>areálů</a:t>
            </a:r>
          </a:p>
          <a:p>
            <a:r>
              <a:rPr lang="cs-CZ" dirty="0" smtClean="0"/>
              <a:t>Podmínka: podíl </a:t>
            </a:r>
            <a:r>
              <a:rPr lang="cs-CZ" dirty="0"/>
              <a:t>instalovaného příkonu pro ohřev teplé užitkové vody a pro akumulační vytápění nebo pro přímotopné vytápění, pro čerpání vody (závlahy a zasněžování) anebo pro chlazení činí minimálně 80 % z celkového rezervovaného příkonu a je instalováno řízení blokování spotřebičů provozovatelem distribuční </a:t>
            </a:r>
            <a:r>
              <a:rPr lang="cs-CZ" dirty="0" smtClean="0"/>
              <a:t>soustavy.</a:t>
            </a:r>
          </a:p>
          <a:p>
            <a:r>
              <a:rPr lang="cs-CZ" dirty="0" smtClean="0"/>
              <a:t>Zákazníkovi </a:t>
            </a:r>
            <a:r>
              <a:rPr lang="cs-CZ" dirty="0"/>
              <a:t>se sazbou s řízením spotřeby na hladině VN je cena za rezervovaný příkon fakturována za rezervovaný příkon snížený o rozdíl naměřených maxim odběru </a:t>
            </a:r>
            <a:r>
              <a:rPr lang="cs-CZ" dirty="0" smtClean="0"/>
              <a:t/>
            </a:r>
            <a:br>
              <a:rPr lang="cs-CZ" dirty="0" smtClean="0"/>
            </a:br>
            <a:r>
              <a:rPr lang="cs-CZ" dirty="0" smtClean="0"/>
              <a:t>v </a:t>
            </a:r>
            <a:r>
              <a:rPr lang="cs-CZ" dirty="0"/>
              <a:t>nízkém tarifu (v době neblokování spotřebičů) a ve vysokém tarifu (v době blokování spotřebičů).</a:t>
            </a:r>
          </a:p>
          <a:p>
            <a:r>
              <a:rPr lang="cs-CZ" dirty="0"/>
              <a:t>Doba </a:t>
            </a:r>
            <a:r>
              <a:rPr lang="cs-CZ" dirty="0" smtClean="0"/>
              <a:t>nízkého tarifu je </a:t>
            </a:r>
            <a:r>
              <a:rPr lang="cs-CZ" dirty="0"/>
              <a:t>8 hod. denně pro akumulační vytápění a </a:t>
            </a:r>
            <a:r>
              <a:rPr lang="cs-CZ" dirty="0" smtClean="0"/>
              <a:t>20 </a:t>
            </a:r>
            <a:r>
              <a:rPr lang="cs-CZ" dirty="0"/>
              <a:t>hod. denně pro přímotop, chlazení a závlahy.</a:t>
            </a:r>
          </a:p>
          <a:p>
            <a:r>
              <a:rPr lang="cs-CZ" dirty="0"/>
              <a:t>Podmínky pro řízení spotřeby na hladině VVN a VN je možné kombinovat </a:t>
            </a:r>
            <a:r>
              <a:rPr lang="cs-CZ" dirty="0" smtClean="0"/>
              <a:t/>
            </a:r>
            <a:br>
              <a:rPr lang="cs-CZ" dirty="0" smtClean="0"/>
            </a:br>
            <a:r>
              <a:rPr lang="cs-CZ" dirty="0" smtClean="0"/>
              <a:t>s </a:t>
            </a:r>
            <a:r>
              <a:rPr lang="cs-CZ" dirty="0"/>
              <a:t>podmínkami pro sezónní odběry – viz </a:t>
            </a:r>
            <a:r>
              <a:rPr lang="cs-CZ" dirty="0" smtClean="0"/>
              <a:t>předchozí snímek</a:t>
            </a:r>
            <a:endParaRPr lang="cs-CZ" dirty="0"/>
          </a:p>
          <a:p>
            <a:endParaRPr lang="cs-CZ" dirty="0" smtClean="0"/>
          </a:p>
        </p:txBody>
      </p:sp>
      <p:sp>
        <p:nvSpPr>
          <p:cNvPr id="3" name="Nadpis 2"/>
          <p:cNvSpPr>
            <a:spLocks noGrp="1"/>
          </p:cNvSpPr>
          <p:nvPr>
            <p:ph type="title"/>
          </p:nvPr>
        </p:nvSpPr>
        <p:spPr/>
        <p:txBody>
          <a:bodyPr rIns="288000">
            <a:normAutofit fontScale="90000"/>
          </a:bodyPr>
          <a:lstStyle/>
          <a:p>
            <a:r>
              <a:rPr lang="cs-CZ" dirty="0" smtClean="0"/>
              <a:t>Specifické odběry na VVN a VN</a:t>
            </a:r>
            <a:br>
              <a:rPr lang="cs-CZ" dirty="0" smtClean="0"/>
            </a:br>
            <a:r>
              <a:rPr lang="cs-CZ" dirty="0" smtClean="0"/>
              <a:t>– </a:t>
            </a:r>
            <a:r>
              <a:rPr lang="cs-CZ" sz="2000" dirty="0" smtClean="0"/>
              <a:t>zákazníci s velkým dopadem do plateb</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26</a:t>
            </a:fld>
            <a:endParaRPr lang="cs-CZ" dirty="0"/>
          </a:p>
        </p:txBody>
      </p:sp>
    </p:spTree>
    <p:extLst>
      <p:ext uri="{BB962C8B-B14F-4D97-AF65-F5344CB8AC3E}">
        <p14:creationId xmlns:p14="http://schemas.microsoft.com/office/powerpoint/2010/main" val="1316763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sz="2000" dirty="0">
                <a:solidFill>
                  <a:srgbClr val="3871AA"/>
                </a:solidFill>
              </a:rPr>
              <a:t>Záložní </a:t>
            </a:r>
            <a:r>
              <a:rPr lang="cs-CZ" sz="2000" dirty="0" smtClean="0">
                <a:solidFill>
                  <a:srgbClr val="3871AA"/>
                </a:solidFill>
              </a:rPr>
              <a:t>napájení</a:t>
            </a:r>
          </a:p>
          <a:p>
            <a:r>
              <a:rPr lang="cs-CZ" dirty="0" smtClean="0"/>
              <a:t>Záložní </a:t>
            </a:r>
            <a:r>
              <a:rPr lang="cs-CZ" dirty="0"/>
              <a:t>napájení je definováno ve smlouvě o připojení a má svůj RP.</a:t>
            </a:r>
          </a:p>
          <a:p>
            <a:r>
              <a:rPr lang="cs-CZ" dirty="0" smtClean="0"/>
              <a:t>Záložní </a:t>
            </a:r>
            <a:r>
              <a:rPr lang="cs-CZ" dirty="0"/>
              <a:t>napájení je určeno pro napájení, pokud je alespoň 1 hlavní napájení mimo provoz (nebude-li tato podmínka splněna, bude řešeno sankcí).</a:t>
            </a:r>
          </a:p>
          <a:p>
            <a:r>
              <a:rPr lang="cs-CZ" dirty="0" smtClean="0"/>
              <a:t>U </a:t>
            </a:r>
            <a:r>
              <a:rPr lang="cs-CZ" dirty="0"/>
              <a:t>záložních napájení se cena za </a:t>
            </a:r>
            <a:r>
              <a:rPr lang="cs-CZ" dirty="0" err="1"/>
              <a:t>SyS</a:t>
            </a:r>
            <a:r>
              <a:rPr lang="cs-CZ" dirty="0"/>
              <a:t> nehradí, záložní napájení je zákazníkem využito pouze v případě nemožnosti přenosu nebo distribuce po hlavním standardním napájení, tím pádem nevznikají dodatečné potřeby systémových služeb z hlediska jeho odběru, zákazník tedy platí cenu </a:t>
            </a:r>
            <a:r>
              <a:rPr lang="cs-CZ" dirty="0" err="1"/>
              <a:t>SyS</a:t>
            </a:r>
            <a:r>
              <a:rPr lang="cs-CZ" dirty="0"/>
              <a:t> standardně dle velikosti RP svého hlavního napájení.</a:t>
            </a:r>
          </a:p>
          <a:p>
            <a:r>
              <a:rPr lang="cs-CZ" dirty="0" smtClean="0"/>
              <a:t>Z </a:t>
            </a:r>
            <a:r>
              <a:rPr lang="cs-CZ" dirty="0"/>
              <a:t>hlediska distribuce zaplatí zákazník RP tohoto záložního napájení pouze </a:t>
            </a:r>
            <a:r>
              <a:rPr lang="cs-CZ" dirty="0" smtClean="0"/>
              <a:t/>
            </a:r>
            <a:br>
              <a:rPr lang="cs-CZ" dirty="0" smtClean="0"/>
            </a:br>
            <a:r>
              <a:rPr lang="cs-CZ" dirty="0" smtClean="0"/>
              <a:t>v </a:t>
            </a:r>
            <a:r>
              <a:rPr lang="cs-CZ" dirty="0"/>
              <a:t>měsíci, kdy záložní napájení použil (přitom nadále platí i cenu RP za své hlavní napájení</a:t>
            </a:r>
            <a:r>
              <a:rPr lang="cs-CZ" dirty="0" smtClean="0"/>
              <a:t>).</a:t>
            </a:r>
          </a:p>
          <a:p>
            <a:r>
              <a:rPr lang="cs-CZ" dirty="0" smtClean="0"/>
              <a:t>Cenu </a:t>
            </a:r>
            <a:r>
              <a:rPr lang="cs-CZ" dirty="0"/>
              <a:t>za místo připojení za záložní napájení platí zákazník plnou a pravidelně (každý měsíc). Dále se hradí cena za použití sítě za elektřinu odebranou prostřednictvím hlavního i záložního napájení.</a:t>
            </a:r>
          </a:p>
          <a:p>
            <a:r>
              <a:rPr lang="cs-CZ" dirty="0" smtClean="0"/>
              <a:t>POZE</a:t>
            </a:r>
            <a:r>
              <a:rPr lang="cs-CZ" dirty="0"/>
              <a:t>: zákazník platí podle RP (vč. mechanismu stropu platby</a:t>
            </a:r>
            <a:r>
              <a:rPr lang="cs-CZ" dirty="0" smtClean="0"/>
              <a:t>)</a:t>
            </a:r>
            <a:endParaRPr lang="cs-CZ" dirty="0"/>
          </a:p>
        </p:txBody>
      </p:sp>
      <p:sp>
        <p:nvSpPr>
          <p:cNvPr id="3" name="Nadpis 2"/>
          <p:cNvSpPr>
            <a:spLocks noGrp="1"/>
          </p:cNvSpPr>
          <p:nvPr>
            <p:ph type="title"/>
          </p:nvPr>
        </p:nvSpPr>
        <p:spPr/>
        <p:txBody>
          <a:bodyPr rIns="288000">
            <a:normAutofit fontScale="90000"/>
          </a:bodyPr>
          <a:lstStyle/>
          <a:p>
            <a:r>
              <a:rPr lang="cs-CZ" dirty="0" smtClean="0"/>
              <a:t>Specifické odběry na VVN a VN</a:t>
            </a:r>
            <a:br>
              <a:rPr lang="cs-CZ" dirty="0" smtClean="0"/>
            </a:br>
            <a:r>
              <a:rPr lang="cs-CZ" dirty="0" smtClean="0"/>
              <a:t>– </a:t>
            </a:r>
            <a:r>
              <a:rPr lang="cs-CZ" sz="2000" dirty="0" smtClean="0"/>
              <a:t>zákazníci s velkým dopadem do plateb</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27</a:t>
            </a:fld>
            <a:endParaRPr lang="cs-CZ" dirty="0"/>
          </a:p>
        </p:txBody>
      </p:sp>
    </p:spTree>
    <p:extLst>
      <p:ext uri="{BB962C8B-B14F-4D97-AF65-F5344CB8AC3E}">
        <p14:creationId xmlns:p14="http://schemas.microsoft.com/office/powerpoint/2010/main" val="1234591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0" indent="0">
              <a:buNone/>
            </a:pPr>
            <a:r>
              <a:rPr lang="cs-CZ" sz="2000" dirty="0" smtClean="0">
                <a:solidFill>
                  <a:srgbClr val="3871AA"/>
                </a:solidFill>
              </a:rPr>
              <a:t>Cena za POZE</a:t>
            </a:r>
          </a:p>
          <a:p>
            <a:r>
              <a:rPr lang="cs-CZ" dirty="0" smtClean="0">
                <a:solidFill>
                  <a:srgbClr val="3871AA"/>
                </a:solidFill>
              </a:rPr>
              <a:t>Složka ceny </a:t>
            </a:r>
            <a:r>
              <a:rPr lang="cs-CZ" dirty="0">
                <a:solidFill>
                  <a:srgbClr val="3871AA"/>
                </a:solidFill>
              </a:rPr>
              <a:t>služby distribuční </a:t>
            </a:r>
            <a:r>
              <a:rPr lang="cs-CZ" dirty="0" smtClean="0">
                <a:solidFill>
                  <a:srgbClr val="3871AA"/>
                </a:solidFill>
              </a:rPr>
              <a:t>(nebo přenosové) soustavy na </a:t>
            </a:r>
            <a:r>
              <a:rPr lang="cs-CZ" dirty="0">
                <a:solidFill>
                  <a:srgbClr val="3871AA"/>
                </a:solidFill>
              </a:rPr>
              <a:t>podporu elektřiny</a:t>
            </a:r>
            <a:endParaRPr lang="cs-CZ" dirty="0" smtClean="0">
              <a:solidFill>
                <a:srgbClr val="3871AA"/>
              </a:solidFill>
            </a:endParaRPr>
          </a:p>
          <a:p>
            <a:r>
              <a:rPr lang="cs-CZ" dirty="0" smtClean="0"/>
              <a:t>Změna již od 1.1.2016</a:t>
            </a:r>
            <a:endParaRPr lang="cs-CZ" dirty="0"/>
          </a:p>
          <a:p>
            <a:r>
              <a:rPr lang="cs-CZ" dirty="0" smtClean="0">
                <a:solidFill>
                  <a:srgbClr val="3871AA"/>
                </a:solidFill>
              </a:rPr>
              <a:t>Další regulovaná složka – nespojená s tarifem za službu sítě, byť formálně v zákoně jmenovaná jako složka této ceny (nesouvisí se službou sítě)</a:t>
            </a:r>
          </a:p>
          <a:p>
            <a:r>
              <a:rPr lang="cs-CZ" dirty="0" smtClean="0"/>
              <a:t>Souvislost s notifikací zákona o podporovaných zdrojích – vztažení plateb na fixní jednotku (na rezervovaný příkon)</a:t>
            </a:r>
          </a:p>
          <a:p>
            <a:r>
              <a:rPr lang="cs-CZ" dirty="0" smtClean="0"/>
              <a:t>Základní rysy výpočtu:</a:t>
            </a:r>
          </a:p>
          <a:p>
            <a:pPr lvl="1"/>
            <a:r>
              <a:rPr lang="cs-CZ" dirty="0"/>
              <a:t>Předpokládané vícenáklady POZE</a:t>
            </a:r>
          </a:p>
          <a:p>
            <a:pPr lvl="1"/>
            <a:r>
              <a:rPr lang="cs-CZ" dirty="0"/>
              <a:t>Dotace ze státního rozpočtu</a:t>
            </a:r>
          </a:p>
          <a:p>
            <a:pPr lvl="1"/>
            <a:r>
              <a:rPr lang="cs-CZ" dirty="0"/>
              <a:t>Provozní podpora tepla z bioplynu </a:t>
            </a:r>
            <a:r>
              <a:rPr lang="cs-CZ" dirty="0" smtClean="0"/>
              <a:t>a </a:t>
            </a:r>
            <a:r>
              <a:rPr lang="cs-CZ" dirty="0"/>
              <a:t>z biomasy (stávající)</a:t>
            </a:r>
          </a:p>
          <a:p>
            <a:pPr lvl="1"/>
            <a:r>
              <a:rPr lang="cs-CZ" dirty="0" smtClean="0"/>
              <a:t>Předpokládaná kompenzace </a:t>
            </a:r>
            <a:r>
              <a:rPr lang="cs-CZ" dirty="0"/>
              <a:t>zákazníkům za elektřinu </a:t>
            </a:r>
            <a:r>
              <a:rPr lang="cs-CZ" dirty="0" smtClean="0"/>
              <a:t>z OZE </a:t>
            </a:r>
            <a:r>
              <a:rPr lang="cs-CZ" dirty="0"/>
              <a:t>ze zahraničí</a:t>
            </a:r>
          </a:p>
          <a:p>
            <a:pPr lvl="1"/>
            <a:r>
              <a:rPr lang="cs-CZ" dirty="0"/>
              <a:t>Výsledné náklady hrazené příspěvkem</a:t>
            </a:r>
          </a:p>
          <a:p>
            <a:pPr lvl="1"/>
            <a:r>
              <a:rPr lang="cs-CZ" dirty="0" smtClean="0"/>
              <a:t>Vyjádření sumy jističů na NN a přepočet na MW – jednotná báze pro určení ceny</a:t>
            </a:r>
          </a:p>
          <a:p>
            <a:pPr lvl="1"/>
            <a:r>
              <a:rPr lang="cs-CZ" dirty="0" smtClean="0"/>
              <a:t>Nutnost iteračního postupu výpočtu vzhledem ke stropovému mechanismu plateb</a:t>
            </a:r>
          </a:p>
        </p:txBody>
      </p:sp>
      <p:sp>
        <p:nvSpPr>
          <p:cNvPr id="3" name="Nadpis 2"/>
          <p:cNvSpPr>
            <a:spLocks noGrp="1"/>
          </p:cNvSpPr>
          <p:nvPr>
            <p:ph type="title"/>
          </p:nvPr>
        </p:nvSpPr>
        <p:spPr/>
        <p:txBody>
          <a:bodyPr rIns="288000">
            <a:normAutofit/>
          </a:bodyPr>
          <a:lstStyle/>
          <a:p>
            <a:r>
              <a:rPr lang="cs-CZ" dirty="0"/>
              <a:t>Základní parametry výpočtu</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28</a:t>
            </a:fld>
            <a:endParaRPr lang="cs-CZ" dirty="0"/>
          </a:p>
        </p:txBody>
      </p:sp>
    </p:spTree>
    <p:extLst>
      <p:ext uri="{BB962C8B-B14F-4D97-AF65-F5344CB8AC3E}">
        <p14:creationId xmlns:p14="http://schemas.microsoft.com/office/powerpoint/2010/main" val="21366474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0" indent="0">
              <a:buNone/>
            </a:pPr>
            <a:r>
              <a:rPr lang="cs-CZ" sz="2000" dirty="0" smtClean="0">
                <a:solidFill>
                  <a:srgbClr val="3871AA"/>
                </a:solidFill>
              </a:rPr>
              <a:t>Cena za POZE – stropový mechanismus platby</a:t>
            </a:r>
          </a:p>
          <a:p>
            <a:r>
              <a:rPr lang="cs-CZ" dirty="0" smtClean="0"/>
              <a:t>Cena je </a:t>
            </a:r>
            <a:r>
              <a:rPr lang="cs-CZ" dirty="0"/>
              <a:t>u</a:t>
            </a:r>
            <a:r>
              <a:rPr lang="cs-CZ" dirty="0" smtClean="0"/>
              <a:t>rčena dle rezervovaného příkonu určeného:</a:t>
            </a:r>
          </a:p>
          <a:p>
            <a:pPr lvl="1"/>
            <a:r>
              <a:rPr lang="cs-CZ" dirty="0" smtClean="0"/>
              <a:t>na VVN a VN rezervovaného příkonu v MW</a:t>
            </a:r>
          </a:p>
          <a:p>
            <a:pPr lvl="1"/>
            <a:r>
              <a:rPr lang="cs-CZ" dirty="0" smtClean="0"/>
              <a:t>na </a:t>
            </a:r>
            <a:r>
              <a:rPr lang="cs-CZ" dirty="0"/>
              <a:t>NN </a:t>
            </a:r>
            <a:r>
              <a:rPr lang="cs-CZ" dirty="0" smtClean="0"/>
              <a:t>jmenovitou proudovou hodnotou </a:t>
            </a:r>
            <a:r>
              <a:rPr lang="cs-CZ" dirty="0"/>
              <a:t>hlavního jističe před elektroměrem </a:t>
            </a:r>
            <a:endParaRPr lang="cs-CZ" dirty="0" smtClean="0"/>
          </a:p>
          <a:p>
            <a:r>
              <a:rPr lang="cs-CZ" dirty="0" smtClean="0"/>
              <a:t>Maximální </a:t>
            </a:r>
            <a:r>
              <a:rPr lang="cs-CZ" dirty="0"/>
              <a:t>platba za POZE je určena součinem částky 495 Kč/</a:t>
            </a:r>
            <a:r>
              <a:rPr lang="cs-CZ" dirty="0" err="1"/>
              <a:t>MWh</a:t>
            </a:r>
            <a:r>
              <a:rPr lang="cs-CZ" dirty="0"/>
              <a:t> a celkového odebraného množství elektřiny z přenosové soustavy nebo distribuční soustavy </a:t>
            </a:r>
            <a:endParaRPr lang="cs-CZ" dirty="0" smtClean="0"/>
          </a:p>
          <a:p>
            <a:r>
              <a:rPr lang="cs-CZ" dirty="0" smtClean="0"/>
              <a:t>Vliv velikosti podpory ze státního rozpočtu – určuje podíl zákazníků, kteří zaplatí méně proti současnému stavu (všichni ostatní zaplatí stejně jako doposud)</a:t>
            </a:r>
          </a:p>
          <a:p>
            <a:r>
              <a:rPr lang="cs-CZ" dirty="0" smtClean="0"/>
              <a:t>„Zmatky“ kolem plateb (cen) za POZE:</a:t>
            </a:r>
          </a:p>
          <a:p>
            <a:pPr lvl="1"/>
            <a:r>
              <a:rPr lang="cs-CZ" dirty="0" smtClean="0"/>
              <a:t>Mylné spojování s NTS a vztahováním plateb za jistič (nepřesnosti </a:t>
            </a:r>
            <a:br>
              <a:rPr lang="cs-CZ" dirty="0" smtClean="0"/>
            </a:br>
            <a:r>
              <a:rPr lang="cs-CZ" dirty="0" smtClean="0"/>
              <a:t>v novinových článcích)</a:t>
            </a:r>
          </a:p>
          <a:p>
            <a:pPr lvl="1"/>
            <a:r>
              <a:rPr lang="cs-CZ" dirty="0" smtClean="0"/>
              <a:t>Platnost </a:t>
            </a:r>
            <a:r>
              <a:rPr lang="cs-CZ" dirty="0"/>
              <a:t>(trvání) stropového </a:t>
            </a:r>
            <a:r>
              <a:rPr lang="cs-CZ" dirty="0" smtClean="0"/>
              <a:t>mechanismu – předpokládá se i v roce 2017 a dále</a:t>
            </a:r>
          </a:p>
          <a:p>
            <a:pPr lvl="1"/>
            <a:r>
              <a:rPr lang="cs-CZ" dirty="0" smtClean="0"/>
              <a:t>Na NN </a:t>
            </a:r>
            <a:r>
              <a:rPr lang="cs-CZ" dirty="0"/>
              <a:t>bude </a:t>
            </a:r>
            <a:r>
              <a:rPr lang="cs-CZ" dirty="0" smtClean="0"/>
              <a:t>většina zákazníků platit podle stropu platby (určenou odběrem jako doposud – stejná platba), zanedbatelné množství bude platit podle jističe</a:t>
            </a:r>
            <a:endParaRPr lang="cs-CZ" dirty="0"/>
          </a:p>
        </p:txBody>
      </p:sp>
      <p:sp>
        <p:nvSpPr>
          <p:cNvPr id="3" name="Nadpis 2"/>
          <p:cNvSpPr>
            <a:spLocks noGrp="1"/>
          </p:cNvSpPr>
          <p:nvPr>
            <p:ph type="title"/>
          </p:nvPr>
        </p:nvSpPr>
        <p:spPr/>
        <p:txBody>
          <a:bodyPr rIns="288000">
            <a:normAutofit/>
          </a:bodyPr>
          <a:lstStyle/>
          <a:p>
            <a:r>
              <a:rPr lang="cs-CZ" dirty="0"/>
              <a:t>Základní parametry výpočtu</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29</a:t>
            </a:fld>
            <a:endParaRPr lang="cs-CZ" dirty="0"/>
          </a:p>
        </p:txBody>
      </p:sp>
    </p:spTree>
    <p:extLst>
      <p:ext uri="{BB962C8B-B14F-4D97-AF65-F5344CB8AC3E}">
        <p14:creationId xmlns:p14="http://schemas.microsoft.com/office/powerpoint/2010/main" val="1928856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0" indent="0">
              <a:buNone/>
            </a:pPr>
            <a:r>
              <a:rPr lang="cs-CZ" sz="2000" b="1" dirty="0">
                <a:solidFill>
                  <a:srgbClr val="3871AA"/>
                </a:solidFill>
              </a:rPr>
              <a:t>Současná tarifní struktura</a:t>
            </a:r>
          </a:p>
          <a:p>
            <a:pPr marL="457200" indent="-457200">
              <a:buFont typeface="+mj-lt"/>
              <a:buAutoNum type="arabicPeriod"/>
            </a:pPr>
            <a:r>
              <a:rPr lang="cs-CZ" sz="2000" dirty="0" smtClean="0">
                <a:solidFill>
                  <a:srgbClr val="3871AA"/>
                </a:solidFill>
              </a:rPr>
              <a:t>Křížové dotace </a:t>
            </a:r>
            <a:r>
              <a:rPr lang="cs-CZ" sz="2000" dirty="0"/>
              <a:t>jedné skupiny zákazníků na úkor </a:t>
            </a:r>
            <a:r>
              <a:rPr lang="cs-CZ" sz="2000" dirty="0" smtClean="0"/>
              <a:t>druhé bez </a:t>
            </a:r>
            <a:r>
              <a:rPr lang="cs-CZ" sz="2000" dirty="0" smtClean="0">
                <a:solidFill>
                  <a:srgbClr val="3871AA"/>
                </a:solidFill>
              </a:rPr>
              <a:t>reálné úspory </a:t>
            </a:r>
            <a:r>
              <a:rPr lang="cs-CZ" sz="2000" dirty="0">
                <a:solidFill>
                  <a:srgbClr val="3871AA"/>
                </a:solidFill>
              </a:rPr>
              <a:t>nákladů </a:t>
            </a:r>
            <a:r>
              <a:rPr lang="cs-CZ" sz="2000" dirty="0" smtClean="0">
                <a:solidFill>
                  <a:srgbClr val="3871AA"/>
                </a:solidFill>
              </a:rPr>
              <a:t>distribuce.</a:t>
            </a:r>
            <a:br>
              <a:rPr lang="cs-CZ" sz="2000" dirty="0" smtClean="0">
                <a:solidFill>
                  <a:srgbClr val="3871AA"/>
                </a:solidFill>
              </a:rPr>
            </a:br>
            <a:r>
              <a:rPr lang="cs-CZ" sz="2000" dirty="0" smtClean="0"/>
              <a:t>Současná TS zvýhodňuje </a:t>
            </a:r>
            <a:r>
              <a:rPr lang="cs-CZ" sz="2000" dirty="0"/>
              <a:t>zákazníky s vnořenou výrobou na úkor ostatních </a:t>
            </a:r>
            <a:r>
              <a:rPr lang="cs-CZ" sz="2000" dirty="0" smtClean="0"/>
              <a:t>spotřebitelů (není podpořena bezpečná integrace decentrální výroby)</a:t>
            </a:r>
          </a:p>
          <a:p>
            <a:endParaRPr lang="cs-CZ" sz="2000" dirty="0" smtClean="0"/>
          </a:p>
          <a:p>
            <a:pPr marL="457200" indent="-457200">
              <a:buFont typeface="+mj-lt"/>
              <a:buAutoNum type="arabicPeriod" startAt="2"/>
            </a:pPr>
            <a:r>
              <a:rPr lang="cs-CZ" sz="2000" dirty="0" smtClean="0">
                <a:solidFill>
                  <a:srgbClr val="3871AA"/>
                </a:solidFill>
              </a:rPr>
              <a:t>Chybí </a:t>
            </a:r>
            <a:r>
              <a:rPr lang="cs-CZ" sz="2000" dirty="0" smtClean="0"/>
              <a:t>motivace</a:t>
            </a:r>
            <a:r>
              <a:rPr lang="cs-CZ" sz="2000" dirty="0" smtClean="0">
                <a:solidFill>
                  <a:srgbClr val="3871AA"/>
                </a:solidFill>
              </a:rPr>
              <a:t> </a:t>
            </a:r>
            <a:r>
              <a:rPr lang="cs-CZ" sz="2000" dirty="0"/>
              <a:t>zákazníků </a:t>
            </a:r>
            <a:r>
              <a:rPr lang="cs-CZ" sz="2000" dirty="0" smtClean="0"/>
              <a:t>k</a:t>
            </a:r>
            <a:r>
              <a:rPr lang="cs-CZ" sz="2000" dirty="0" smtClean="0">
                <a:solidFill>
                  <a:srgbClr val="3871AA"/>
                </a:solidFill>
              </a:rPr>
              <a:t> </a:t>
            </a:r>
            <a:r>
              <a:rPr lang="cs-CZ" sz="2000" dirty="0">
                <a:solidFill>
                  <a:srgbClr val="3871AA"/>
                </a:solidFill>
              </a:rPr>
              <a:t>racionalizaci </a:t>
            </a:r>
            <a:r>
              <a:rPr lang="cs-CZ" sz="2000" dirty="0" smtClean="0">
                <a:solidFill>
                  <a:srgbClr val="3871AA"/>
                </a:solidFill>
              </a:rPr>
              <a:t>požadavků. </a:t>
            </a:r>
            <a:r>
              <a:rPr lang="cs-CZ" sz="2000" dirty="0"/>
              <a:t>T</a:t>
            </a:r>
            <a:r>
              <a:rPr lang="cs-CZ" sz="2000" dirty="0" smtClean="0"/>
              <a:t>ím se </a:t>
            </a:r>
            <a:r>
              <a:rPr lang="cs-CZ" sz="2000" dirty="0" smtClean="0">
                <a:solidFill>
                  <a:srgbClr val="3871AA"/>
                </a:solidFill>
              </a:rPr>
              <a:t>zvyšují </a:t>
            </a:r>
            <a:r>
              <a:rPr lang="cs-CZ" sz="2000" dirty="0"/>
              <a:t>neúměrně </a:t>
            </a:r>
            <a:r>
              <a:rPr lang="cs-CZ" sz="2000" dirty="0">
                <a:solidFill>
                  <a:srgbClr val="3871AA"/>
                </a:solidFill>
              </a:rPr>
              <a:t>náklady</a:t>
            </a:r>
            <a:r>
              <a:rPr lang="cs-CZ" sz="2000" dirty="0"/>
              <a:t> </a:t>
            </a:r>
            <a:r>
              <a:rPr lang="cs-CZ" sz="2000" dirty="0" smtClean="0"/>
              <a:t>systému (rezervovaný příkon zákazníků na VVN a VN je dvojnásobný proti skutečné velikosti odběrů)</a:t>
            </a:r>
          </a:p>
        </p:txBody>
      </p:sp>
      <p:sp>
        <p:nvSpPr>
          <p:cNvPr id="3" name="Nadpis 2"/>
          <p:cNvSpPr>
            <a:spLocks noGrp="1"/>
          </p:cNvSpPr>
          <p:nvPr>
            <p:ph type="title"/>
          </p:nvPr>
        </p:nvSpPr>
        <p:spPr/>
        <p:txBody>
          <a:bodyPr>
            <a:normAutofit fontScale="90000"/>
          </a:bodyPr>
          <a:lstStyle/>
          <a:p>
            <a:r>
              <a:rPr lang="pl-PL" dirty="0"/>
              <a:t>Proč je nutné změnit tarifní strukturu?</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a:t>
            </a:fld>
            <a:endParaRPr lang="cs-CZ" dirty="0"/>
          </a:p>
        </p:txBody>
      </p:sp>
    </p:spTree>
    <p:extLst>
      <p:ext uri="{BB962C8B-B14F-4D97-AF65-F5344CB8AC3E}">
        <p14:creationId xmlns:p14="http://schemas.microsoft.com/office/powerpoint/2010/main" val="39978163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 y="0"/>
            <a:ext cx="2112819" cy="1080000"/>
          </a:xfrm>
          <a:solidFill>
            <a:schemeClr val="bg1"/>
          </a:solidFill>
        </p:spPr>
        <p:txBody>
          <a:bodyPr/>
          <a:lstStyle/>
          <a:p>
            <a:r>
              <a:rPr lang="cs-CZ" b="1" dirty="0" smtClean="0">
                <a:solidFill>
                  <a:srgbClr val="3871AA"/>
                </a:solidFill>
              </a:rPr>
              <a:t>Obsah</a:t>
            </a:r>
            <a:endParaRPr lang="cs-CZ" b="1" dirty="0">
              <a:solidFill>
                <a:srgbClr val="3871AA"/>
              </a:solidFill>
            </a:endParaRPr>
          </a:p>
        </p:txBody>
      </p:sp>
      <p:sp>
        <p:nvSpPr>
          <p:cNvPr id="13" name="Nadpis 1"/>
          <p:cNvSpPr txBox="1">
            <a:spLocks/>
          </p:cNvSpPr>
          <p:nvPr/>
        </p:nvSpPr>
        <p:spPr>
          <a:xfrm>
            <a:off x="3457966"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solidFill>
                  <a:schemeClr val="bg1"/>
                </a:solidFill>
              </a:rPr>
              <a:t>Dopady </a:t>
            </a:r>
            <a:r>
              <a:rPr lang="pl-PL" sz="2000" dirty="0">
                <a:solidFill>
                  <a:schemeClr val="bg1"/>
                </a:solidFill>
              </a:rPr>
              <a:t>NTS na zákazníky na NN</a:t>
            </a:r>
            <a:endParaRPr lang="cs-CZ" sz="2000" dirty="0">
              <a:solidFill>
                <a:schemeClr val="bg1"/>
              </a:solidFill>
            </a:endParaRPr>
          </a:p>
        </p:txBody>
      </p:sp>
      <p:sp>
        <p:nvSpPr>
          <p:cNvPr id="11" name="Nadpis 1"/>
          <p:cNvSpPr txBox="1">
            <a:spLocks/>
          </p:cNvSpPr>
          <p:nvPr/>
        </p:nvSpPr>
        <p:spPr>
          <a:xfrm>
            <a:off x="1137744"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t>Důvody změny tarifní struktury – další podklady</a:t>
            </a:r>
          </a:p>
        </p:txBody>
      </p:sp>
      <p:sp>
        <p:nvSpPr>
          <p:cNvPr id="9" name="Nadpis 1"/>
          <p:cNvSpPr txBox="1">
            <a:spLocks/>
          </p:cNvSpPr>
          <p:nvPr/>
        </p:nvSpPr>
        <p:spPr>
          <a:xfrm>
            <a:off x="5778188" y="3553279"/>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Přínosy Nové tarifní struktury</a:t>
            </a:r>
          </a:p>
        </p:txBody>
      </p:sp>
      <p:sp>
        <p:nvSpPr>
          <p:cNvPr id="10" name="Nadpis 1"/>
          <p:cNvSpPr txBox="1">
            <a:spLocks/>
          </p:cNvSpPr>
          <p:nvPr/>
        </p:nvSpPr>
        <p:spPr>
          <a:xfrm>
            <a:off x="5778188"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Dopady NTS </a:t>
            </a:r>
            <a:r>
              <a:rPr lang="cs-CZ" sz="2000" dirty="0" smtClean="0">
                <a:solidFill>
                  <a:schemeClr val="bg1"/>
                </a:solidFill>
              </a:rPr>
              <a:t>na </a:t>
            </a:r>
            <a:r>
              <a:rPr lang="cs-CZ" sz="2000" dirty="0">
                <a:solidFill>
                  <a:schemeClr val="bg1"/>
                </a:solidFill>
              </a:rPr>
              <a:t>zákazníky na VVN a VN</a:t>
            </a:r>
          </a:p>
        </p:txBody>
      </p:sp>
      <p:sp>
        <p:nvSpPr>
          <p:cNvPr id="12" name="Nadpis 1"/>
          <p:cNvSpPr txBox="1">
            <a:spLocks/>
          </p:cNvSpPr>
          <p:nvPr/>
        </p:nvSpPr>
        <p:spPr>
          <a:xfrm>
            <a:off x="3457966"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Základní parametry výpočtu</a:t>
            </a:r>
          </a:p>
        </p:txBody>
      </p:sp>
      <p:sp>
        <p:nvSpPr>
          <p:cNvPr id="14" name="Nadpis 1"/>
          <p:cNvSpPr txBox="1">
            <a:spLocks/>
          </p:cNvSpPr>
          <p:nvPr/>
        </p:nvSpPr>
        <p:spPr>
          <a:xfrm>
            <a:off x="5778188" y="1491691"/>
            <a:ext cx="2232000" cy="1980000"/>
          </a:xfrm>
          <a:prstGeom prst="rect">
            <a:avLst/>
          </a:prstGeom>
          <a:solidFill>
            <a:srgbClr val="3871AA"/>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Dopady NTS na zákazníky na VVN a VN</a:t>
            </a:r>
          </a:p>
        </p:txBody>
      </p:sp>
      <p:sp>
        <p:nvSpPr>
          <p:cNvPr id="15" name="Nadpis 1"/>
          <p:cNvSpPr txBox="1">
            <a:spLocks/>
          </p:cNvSpPr>
          <p:nvPr/>
        </p:nvSpPr>
        <p:spPr>
          <a:xfrm>
            <a:off x="1137744"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t>Parametry výpočtu pro NN hladinu</a:t>
            </a:r>
            <a:endParaRPr lang="pl-PL" sz="2000" dirty="0"/>
          </a:p>
        </p:txBody>
      </p:sp>
    </p:spTree>
    <p:extLst>
      <p:ext uri="{BB962C8B-B14F-4D97-AF65-F5344CB8AC3E}">
        <p14:creationId xmlns:p14="http://schemas.microsoft.com/office/powerpoint/2010/main" val="137550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rIns="432000">
            <a:normAutofit/>
          </a:bodyPr>
          <a:lstStyle/>
          <a:p>
            <a:pPr marL="265113" lvl="1" indent="-265113">
              <a:buClr>
                <a:srgbClr val="3871AA"/>
              </a:buClr>
              <a:buSzPct val="110000"/>
              <a:buFont typeface="Wingdings" pitchFamily="2" charset="2"/>
              <a:buChar char="§"/>
            </a:pPr>
            <a:r>
              <a:rPr lang="cs-CZ" dirty="0" smtClean="0"/>
              <a:t>Distribuce – relativně malé změny (při správném nastavení rezervovaného příkonu – místo rezervované kapacity je rezervovaný příkon), přibyla pouze složka ceny za místo připojení.</a:t>
            </a:r>
          </a:p>
          <a:p>
            <a:pPr marL="265113" lvl="1" indent="-265113">
              <a:buClr>
                <a:srgbClr val="3871AA"/>
              </a:buClr>
              <a:buSzPct val="110000"/>
              <a:buFont typeface="Wingdings" pitchFamily="2" charset="2"/>
              <a:buChar char="§"/>
            </a:pPr>
            <a:r>
              <a:rPr lang="cs-CZ" dirty="0" smtClean="0"/>
              <a:t>Systémové služby – úspora pro zákazníky s </a:t>
            </a:r>
            <a:r>
              <a:rPr lang="cs-CZ" dirty="0"/>
              <a:t>optimálním využitím </a:t>
            </a:r>
            <a:r>
              <a:rPr lang="cs-CZ" dirty="0" smtClean="0"/>
              <a:t>rezervovaného příkonu, nárůst pro zákazníky s nízkým využitím </a:t>
            </a:r>
            <a:r>
              <a:rPr lang="cs-CZ" dirty="0"/>
              <a:t>rezervovaného příkonu</a:t>
            </a:r>
            <a:endParaRPr lang="cs-CZ" dirty="0" smtClean="0"/>
          </a:p>
          <a:p>
            <a:pPr marL="265113" lvl="1" indent="-265113">
              <a:buClr>
                <a:srgbClr val="3871AA"/>
              </a:buClr>
              <a:buSzPct val="110000"/>
              <a:buFont typeface="Wingdings" pitchFamily="2" charset="2"/>
              <a:buChar char="§"/>
            </a:pPr>
            <a:r>
              <a:rPr lang="cs-CZ" dirty="0" smtClean="0"/>
              <a:t>Příspěvek na podporované zdroje (POZE) – úspora pro zákazníky s optimálním využitím </a:t>
            </a:r>
            <a:r>
              <a:rPr lang="cs-CZ" dirty="0"/>
              <a:t>rezervovaného příkonu, </a:t>
            </a:r>
            <a:r>
              <a:rPr lang="cs-CZ" dirty="0" smtClean="0"/>
              <a:t>strop platby pro ostatní</a:t>
            </a:r>
          </a:p>
          <a:p>
            <a:pPr marL="265113" lvl="1" indent="-265113">
              <a:buClr>
                <a:srgbClr val="3871AA"/>
              </a:buClr>
              <a:buSzPct val="110000"/>
              <a:buFont typeface="Wingdings" pitchFamily="2" charset="2"/>
              <a:buChar char="§"/>
            </a:pPr>
            <a:endParaRPr lang="cs-CZ" dirty="0" smtClean="0"/>
          </a:p>
          <a:p>
            <a:pPr marL="265113" lvl="1" indent="-265113">
              <a:buClr>
                <a:srgbClr val="3871AA"/>
              </a:buClr>
              <a:buSzPct val="110000"/>
              <a:buFont typeface="Wingdings" pitchFamily="2" charset="2"/>
              <a:buChar char="§"/>
            </a:pPr>
            <a:endParaRPr lang="cs-CZ" dirty="0" smtClean="0"/>
          </a:p>
          <a:p>
            <a:pPr marL="0" lvl="1" indent="0">
              <a:buClr>
                <a:srgbClr val="3871AA"/>
              </a:buClr>
              <a:buSzPct val="110000"/>
              <a:buNone/>
            </a:pPr>
            <a:r>
              <a:rPr lang="cs-CZ" dirty="0" smtClean="0"/>
              <a:t>Pozn.: Ve </a:t>
            </a:r>
            <a:r>
              <a:rPr lang="cs-CZ" dirty="0"/>
              <a:t>výpočtech se pracuje s předpokladem optimalizace rezervovaného příkonu </a:t>
            </a:r>
            <a:r>
              <a:rPr lang="cs-CZ" dirty="0" smtClean="0"/>
              <a:t>na </a:t>
            </a:r>
            <a:r>
              <a:rPr lang="cs-CZ" dirty="0"/>
              <a:t>straně zákazníka (zákazník si sníží velký RP na max. 1,2 násobek svého naměřeného maxima</a:t>
            </a:r>
            <a:r>
              <a:rPr lang="cs-CZ" dirty="0" smtClean="0"/>
              <a:t>)</a:t>
            </a:r>
          </a:p>
        </p:txBody>
      </p:sp>
      <p:sp>
        <p:nvSpPr>
          <p:cNvPr id="3" name="Nadpis 2"/>
          <p:cNvSpPr>
            <a:spLocks noGrp="1"/>
          </p:cNvSpPr>
          <p:nvPr>
            <p:ph type="title"/>
          </p:nvPr>
        </p:nvSpPr>
        <p:spPr/>
        <p:txBody>
          <a:bodyPr>
            <a:normAutofit fontScale="90000"/>
          </a:bodyPr>
          <a:lstStyle/>
          <a:p>
            <a:r>
              <a:rPr lang="cs-CZ" dirty="0" smtClean="0"/>
              <a:t>Dopady NTS pro zákazníky na VVN </a:t>
            </a:r>
            <a:br>
              <a:rPr lang="cs-CZ" dirty="0" smtClean="0"/>
            </a:br>
            <a:r>
              <a:rPr lang="cs-CZ" dirty="0" smtClean="0"/>
              <a:t>a VN </a:t>
            </a:r>
            <a:r>
              <a:rPr lang="cs-CZ" sz="2000" dirty="0" smtClean="0"/>
              <a:t>(průmysloví odběratelé)</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31</a:t>
            </a:fld>
            <a:endParaRPr lang="cs-CZ" dirty="0"/>
          </a:p>
        </p:txBody>
      </p:sp>
    </p:spTree>
    <p:extLst>
      <p:ext uri="{BB962C8B-B14F-4D97-AF65-F5344CB8AC3E}">
        <p14:creationId xmlns:p14="http://schemas.microsoft.com/office/powerpoint/2010/main" val="33937332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000" y="1963776"/>
            <a:ext cx="8070841" cy="3943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obsah 1"/>
          <p:cNvSpPr>
            <a:spLocks noGrp="1"/>
          </p:cNvSpPr>
          <p:nvPr>
            <p:ph idx="1"/>
          </p:nvPr>
        </p:nvSpPr>
        <p:spPr/>
        <p:txBody>
          <a:bodyPr rIns="432000">
            <a:normAutofit/>
          </a:bodyPr>
          <a:lstStyle/>
          <a:p>
            <a:pPr marL="0" lvl="1" indent="0">
              <a:buClr>
                <a:srgbClr val="3871AA"/>
              </a:buClr>
              <a:buSzPct val="110000"/>
              <a:buNone/>
            </a:pPr>
            <a:r>
              <a:rPr lang="cs-CZ" b="1" dirty="0">
                <a:solidFill>
                  <a:srgbClr val="3871AA"/>
                </a:solidFill>
              </a:rPr>
              <a:t>Výpočet </a:t>
            </a:r>
            <a:r>
              <a:rPr lang="cs-CZ" b="1" dirty="0" smtClean="0">
                <a:solidFill>
                  <a:srgbClr val="3871AA"/>
                </a:solidFill>
              </a:rPr>
              <a:t>s využitím parametrů pro regulované ceny 2016</a:t>
            </a:r>
            <a:br>
              <a:rPr lang="cs-CZ" b="1" dirty="0" smtClean="0">
                <a:solidFill>
                  <a:srgbClr val="3871AA"/>
                </a:solidFill>
              </a:rPr>
            </a:br>
            <a:r>
              <a:rPr lang="cs-CZ" b="1" dirty="0" smtClean="0">
                <a:solidFill>
                  <a:srgbClr val="3871AA"/>
                </a:solidFill>
              </a:rPr>
              <a:t>(průměr ČR)</a:t>
            </a:r>
            <a:endParaRPr lang="cs-CZ" b="1" dirty="0"/>
          </a:p>
          <a:p>
            <a:pPr marL="0" lvl="1" indent="0">
              <a:buClr>
                <a:srgbClr val="3871AA"/>
              </a:buClr>
              <a:buSzPct val="110000"/>
              <a:buNone/>
            </a:pPr>
            <a:endParaRPr lang="cs-CZ" b="1" dirty="0" smtClean="0">
              <a:solidFill>
                <a:srgbClr val="3871AA"/>
              </a:solidFill>
            </a:endParaRPr>
          </a:p>
          <a:p>
            <a:pPr marL="0" lvl="1" indent="0">
              <a:buClr>
                <a:srgbClr val="3871AA"/>
              </a:buClr>
              <a:buSzPct val="110000"/>
              <a:buNone/>
            </a:pPr>
            <a:endParaRPr lang="cs-CZ" b="1" dirty="0">
              <a:solidFill>
                <a:srgbClr val="3871AA"/>
              </a:solidFill>
            </a:endParaRPr>
          </a:p>
          <a:p>
            <a:pPr marL="0" lvl="1" indent="0">
              <a:buClr>
                <a:srgbClr val="3871AA"/>
              </a:buClr>
              <a:buSzPct val="110000"/>
              <a:buNone/>
            </a:pPr>
            <a:endParaRPr lang="cs-CZ" b="1" dirty="0" smtClean="0">
              <a:solidFill>
                <a:srgbClr val="3871AA"/>
              </a:solidFill>
            </a:endParaRPr>
          </a:p>
          <a:p>
            <a:pPr marL="0" lvl="1" indent="0">
              <a:buClr>
                <a:srgbClr val="3871AA"/>
              </a:buClr>
              <a:buSzPct val="110000"/>
              <a:buNone/>
            </a:pPr>
            <a:endParaRPr lang="cs-CZ" b="1" dirty="0">
              <a:solidFill>
                <a:srgbClr val="3871AA"/>
              </a:solidFill>
            </a:endParaRPr>
          </a:p>
          <a:p>
            <a:pPr marL="0" lvl="1" indent="0">
              <a:buClr>
                <a:srgbClr val="3871AA"/>
              </a:buClr>
              <a:buSzPct val="110000"/>
              <a:buNone/>
            </a:pPr>
            <a:endParaRPr lang="cs-CZ" b="1" dirty="0" smtClean="0">
              <a:solidFill>
                <a:srgbClr val="3871AA"/>
              </a:solidFill>
            </a:endParaRPr>
          </a:p>
          <a:p>
            <a:pPr marL="0" lvl="1" indent="0">
              <a:buClr>
                <a:srgbClr val="3871AA"/>
              </a:buClr>
              <a:buSzPct val="110000"/>
              <a:buNone/>
            </a:pPr>
            <a:endParaRPr lang="cs-CZ" b="1" dirty="0">
              <a:solidFill>
                <a:srgbClr val="3871AA"/>
              </a:solidFill>
            </a:endParaRPr>
          </a:p>
          <a:p>
            <a:pPr marL="0" lvl="1" indent="0">
              <a:buClr>
                <a:srgbClr val="3871AA"/>
              </a:buClr>
              <a:buSzPct val="110000"/>
              <a:buNone/>
            </a:pPr>
            <a:endParaRPr lang="cs-CZ" b="1" dirty="0" smtClean="0">
              <a:solidFill>
                <a:srgbClr val="3871AA"/>
              </a:solidFill>
            </a:endParaRPr>
          </a:p>
          <a:p>
            <a:pPr marL="0" lvl="1" indent="0">
              <a:buClr>
                <a:srgbClr val="3871AA"/>
              </a:buClr>
              <a:buSzPct val="110000"/>
              <a:buNone/>
            </a:pPr>
            <a:endParaRPr lang="cs-CZ" b="1" dirty="0">
              <a:solidFill>
                <a:srgbClr val="3871AA"/>
              </a:solidFill>
            </a:endParaRPr>
          </a:p>
          <a:p>
            <a:pPr marL="0" lvl="1" indent="0">
              <a:buClr>
                <a:srgbClr val="3871AA"/>
              </a:buClr>
              <a:buSzPct val="110000"/>
              <a:buNone/>
            </a:pPr>
            <a:endParaRPr lang="cs-CZ" b="1" dirty="0" smtClean="0">
              <a:solidFill>
                <a:srgbClr val="3871AA"/>
              </a:solidFill>
            </a:endParaRPr>
          </a:p>
          <a:p>
            <a:pPr marL="0" lvl="1" indent="0">
              <a:buClr>
                <a:srgbClr val="3871AA"/>
              </a:buClr>
              <a:buSzPct val="110000"/>
              <a:buNone/>
            </a:pPr>
            <a:endParaRPr lang="cs-CZ" b="1" dirty="0">
              <a:solidFill>
                <a:srgbClr val="3871AA"/>
              </a:solidFill>
            </a:endParaRPr>
          </a:p>
          <a:p>
            <a:pPr marL="0" lvl="1" indent="0">
              <a:buClr>
                <a:srgbClr val="3871AA"/>
              </a:buClr>
              <a:buSzPct val="110000"/>
              <a:buNone/>
            </a:pPr>
            <a:endParaRPr lang="cs-CZ" b="1" dirty="0" smtClean="0">
              <a:solidFill>
                <a:srgbClr val="3871AA"/>
              </a:solidFill>
            </a:endParaRPr>
          </a:p>
        </p:txBody>
      </p:sp>
      <p:sp>
        <p:nvSpPr>
          <p:cNvPr id="3" name="Nadpis 2"/>
          <p:cNvSpPr>
            <a:spLocks noGrp="1"/>
          </p:cNvSpPr>
          <p:nvPr>
            <p:ph type="title"/>
          </p:nvPr>
        </p:nvSpPr>
        <p:spPr/>
        <p:txBody>
          <a:bodyPr>
            <a:normAutofit fontScale="90000"/>
          </a:bodyPr>
          <a:lstStyle/>
          <a:p>
            <a:r>
              <a:rPr lang="cs-CZ" dirty="0" smtClean="0"/>
              <a:t>Dopady NTS pro zákazníky na VVN </a:t>
            </a:r>
            <a:br>
              <a:rPr lang="cs-CZ" dirty="0" smtClean="0"/>
            </a:br>
            <a:r>
              <a:rPr lang="cs-CZ" dirty="0" smtClean="0"/>
              <a:t>a VN </a:t>
            </a:r>
            <a:r>
              <a:rPr lang="cs-CZ" sz="2000" dirty="0" smtClean="0"/>
              <a:t>(průmysloví odběratelé)</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32</a:t>
            </a:fld>
            <a:endParaRPr lang="cs-CZ" dirty="0"/>
          </a:p>
        </p:txBody>
      </p:sp>
    </p:spTree>
    <p:extLst>
      <p:ext uri="{BB962C8B-B14F-4D97-AF65-F5344CB8AC3E}">
        <p14:creationId xmlns:p14="http://schemas.microsoft.com/office/powerpoint/2010/main" val="23384981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44563"/>
            <a:ext cx="9144000" cy="497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Nadpis 2"/>
          <p:cNvSpPr>
            <a:spLocks noGrp="1"/>
          </p:cNvSpPr>
          <p:nvPr>
            <p:ph type="title"/>
          </p:nvPr>
        </p:nvSpPr>
        <p:spPr/>
        <p:txBody>
          <a:bodyPr>
            <a:normAutofit fontScale="90000"/>
          </a:bodyPr>
          <a:lstStyle/>
          <a:p>
            <a:r>
              <a:rPr lang="cs-CZ" dirty="0" smtClean="0"/>
              <a:t>Dopady pro zákazníky na VVN a VN </a:t>
            </a:r>
            <a:r>
              <a:rPr lang="cs-CZ" sz="2000" dirty="0" smtClean="0">
                <a:solidFill>
                  <a:srgbClr val="99FFCC"/>
                </a:solidFill>
              </a:rPr>
              <a:t>– celková platba za elektřinu (</a:t>
            </a:r>
            <a:r>
              <a:rPr lang="cs-CZ" sz="2000" dirty="0" err="1" smtClean="0">
                <a:solidFill>
                  <a:srgbClr val="99FFCC"/>
                </a:solidFill>
              </a:rPr>
              <a:t>reg</a:t>
            </a:r>
            <a:r>
              <a:rPr lang="cs-CZ" sz="2000" dirty="0" smtClean="0">
                <a:solidFill>
                  <a:srgbClr val="99FFCC"/>
                </a:solidFill>
              </a:rPr>
              <a:t>. část + SE)</a:t>
            </a:r>
            <a:endParaRPr lang="cs-CZ" dirty="0">
              <a:solidFill>
                <a:srgbClr val="99FFCC"/>
              </a:solidFill>
            </a:endParaRP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33</a:t>
            </a:fld>
            <a:endParaRPr lang="cs-CZ" dirty="0"/>
          </a:p>
        </p:txBody>
      </p:sp>
      <p:sp>
        <p:nvSpPr>
          <p:cNvPr id="7" name="Obdélník 6"/>
          <p:cNvSpPr/>
          <p:nvPr/>
        </p:nvSpPr>
        <p:spPr>
          <a:xfrm>
            <a:off x="978807" y="4077610"/>
            <a:ext cx="5632450" cy="67582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978807" y="1639210"/>
            <a:ext cx="5617936" cy="4445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31849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
          <p:cNvSpPr txBox="1">
            <a:spLocks/>
          </p:cNvSpPr>
          <p:nvPr/>
        </p:nvSpPr>
        <p:spPr>
          <a:xfrm>
            <a:off x="1137744"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t>Parametry výpočtu pro NN hladinu</a:t>
            </a:r>
            <a:endParaRPr lang="pl-PL" sz="2000" dirty="0"/>
          </a:p>
        </p:txBody>
      </p:sp>
      <p:sp>
        <p:nvSpPr>
          <p:cNvPr id="2" name="Nadpis 1"/>
          <p:cNvSpPr>
            <a:spLocks noGrp="1"/>
          </p:cNvSpPr>
          <p:nvPr>
            <p:ph type="title"/>
          </p:nvPr>
        </p:nvSpPr>
        <p:spPr>
          <a:xfrm>
            <a:off x="-1" y="0"/>
            <a:ext cx="2112819" cy="1080000"/>
          </a:xfrm>
          <a:solidFill>
            <a:schemeClr val="bg1"/>
          </a:solidFill>
        </p:spPr>
        <p:txBody>
          <a:bodyPr/>
          <a:lstStyle/>
          <a:p>
            <a:r>
              <a:rPr lang="cs-CZ" b="1" dirty="0" smtClean="0">
                <a:solidFill>
                  <a:srgbClr val="3871AA"/>
                </a:solidFill>
              </a:rPr>
              <a:t>Obsah</a:t>
            </a:r>
            <a:endParaRPr lang="cs-CZ" b="1" dirty="0">
              <a:solidFill>
                <a:srgbClr val="3871AA"/>
              </a:solidFill>
            </a:endParaRPr>
          </a:p>
        </p:txBody>
      </p:sp>
      <p:sp>
        <p:nvSpPr>
          <p:cNvPr id="13" name="Nadpis 1"/>
          <p:cNvSpPr txBox="1">
            <a:spLocks/>
          </p:cNvSpPr>
          <p:nvPr/>
        </p:nvSpPr>
        <p:spPr>
          <a:xfrm>
            <a:off x="3457966"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solidFill>
                  <a:schemeClr val="bg1"/>
                </a:solidFill>
              </a:rPr>
              <a:t>Dopady </a:t>
            </a:r>
            <a:r>
              <a:rPr lang="pl-PL" sz="2000" dirty="0">
                <a:solidFill>
                  <a:schemeClr val="bg1"/>
                </a:solidFill>
              </a:rPr>
              <a:t>NTS na zákazníky na NN</a:t>
            </a:r>
            <a:endParaRPr lang="cs-CZ" sz="2000" dirty="0">
              <a:solidFill>
                <a:schemeClr val="bg1"/>
              </a:solidFill>
            </a:endParaRPr>
          </a:p>
        </p:txBody>
      </p:sp>
      <p:sp>
        <p:nvSpPr>
          <p:cNvPr id="11" name="Nadpis 1"/>
          <p:cNvSpPr txBox="1">
            <a:spLocks/>
          </p:cNvSpPr>
          <p:nvPr/>
        </p:nvSpPr>
        <p:spPr>
          <a:xfrm>
            <a:off x="1137744"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t>Důvody změny tarifní struktury – další podklady</a:t>
            </a:r>
          </a:p>
        </p:txBody>
      </p:sp>
      <p:sp>
        <p:nvSpPr>
          <p:cNvPr id="9" name="Nadpis 1"/>
          <p:cNvSpPr txBox="1">
            <a:spLocks/>
          </p:cNvSpPr>
          <p:nvPr/>
        </p:nvSpPr>
        <p:spPr>
          <a:xfrm>
            <a:off x="5778188" y="3553279"/>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Přínosy Nové tarifní struktury</a:t>
            </a:r>
          </a:p>
        </p:txBody>
      </p:sp>
      <p:sp>
        <p:nvSpPr>
          <p:cNvPr id="10" name="Nadpis 1"/>
          <p:cNvSpPr txBox="1">
            <a:spLocks/>
          </p:cNvSpPr>
          <p:nvPr/>
        </p:nvSpPr>
        <p:spPr>
          <a:xfrm>
            <a:off x="5778188"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Dopady NTS </a:t>
            </a:r>
            <a:r>
              <a:rPr lang="cs-CZ" sz="2000" dirty="0" smtClean="0">
                <a:solidFill>
                  <a:schemeClr val="bg1"/>
                </a:solidFill>
              </a:rPr>
              <a:t>na </a:t>
            </a:r>
            <a:r>
              <a:rPr lang="cs-CZ" sz="2000" dirty="0">
                <a:solidFill>
                  <a:schemeClr val="bg1"/>
                </a:solidFill>
              </a:rPr>
              <a:t>zákazníky na VVN a VN</a:t>
            </a:r>
          </a:p>
        </p:txBody>
      </p:sp>
      <p:sp>
        <p:nvSpPr>
          <p:cNvPr id="12" name="Nadpis 1"/>
          <p:cNvSpPr txBox="1">
            <a:spLocks/>
          </p:cNvSpPr>
          <p:nvPr/>
        </p:nvSpPr>
        <p:spPr>
          <a:xfrm>
            <a:off x="3457966"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Základní parametry výpočtu</a:t>
            </a:r>
          </a:p>
        </p:txBody>
      </p:sp>
      <p:sp>
        <p:nvSpPr>
          <p:cNvPr id="14" name="Nadpis 1"/>
          <p:cNvSpPr txBox="1">
            <a:spLocks/>
          </p:cNvSpPr>
          <p:nvPr/>
        </p:nvSpPr>
        <p:spPr>
          <a:xfrm>
            <a:off x="1137744" y="3556018"/>
            <a:ext cx="2232000" cy="1980000"/>
          </a:xfrm>
          <a:prstGeom prst="rect">
            <a:avLst/>
          </a:prstGeom>
          <a:solidFill>
            <a:srgbClr val="3871AA"/>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Parametry výpočtu pro NN hladinu</a:t>
            </a:r>
          </a:p>
        </p:txBody>
      </p:sp>
    </p:spTree>
    <p:extLst>
      <p:ext uri="{BB962C8B-B14F-4D97-AF65-F5344CB8AC3E}">
        <p14:creationId xmlns:p14="http://schemas.microsoft.com/office/powerpoint/2010/main" val="244561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b="1" dirty="0" smtClean="0">
                <a:solidFill>
                  <a:srgbClr val="3871AA"/>
                </a:solidFill>
              </a:rPr>
              <a:t>Cena zajištění distribuce </a:t>
            </a:r>
            <a:r>
              <a:rPr lang="cs-CZ" dirty="0" smtClean="0"/>
              <a:t>na hladině NN je také </a:t>
            </a:r>
            <a:r>
              <a:rPr lang="cs-CZ" b="1" dirty="0" smtClean="0">
                <a:solidFill>
                  <a:srgbClr val="3871AA"/>
                </a:solidFill>
              </a:rPr>
              <a:t>třísložková</a:t>
            </a:r>
            <a:r>
              <a:rPr lang="cs-CZ" dirty="0" smtClean="0"/>
              <a:t>:</a:t>
            </a:r>
          </a:p>
          <a:p>
            <a:pPr lvl="1"/>
            <a:r>
              <a:rPr lang="cs-CZ" b="1" dirty="0" smtClean="0">
                <a:solidFill>
                  <a:srgbClr val="3871AA"/>
                </a:solidFill>
              </a:rPr>
              <a:t>Cena za jistič</a:t>
            </a:r>
            <a:r>
              <a:rPr lang="cs-CZ" dirty="0" smtClean="0"/>
              <a:t> (cena za rezervovaný </a:t>
            </a:r>
            <a:r>
              <a:rPr lang="cs-CZ" dirty="0"/>
              <a:t>příkon) – </a:t>
            </a:r>
            <a:r>
              <a:rPr lang="cs-CZ" dirty="0" smtClean="0"/>
              <a:t>cena je stanovena </a:t>
            </a:r>
            <a:r>
              <a:rPr lang="cs-CZ" dirty="0"/>
              <a:t>podílem </a:t>
            </a:r>
            <a:r>
              <a:rPr lang="cs-CZ" dirty="0" smtClean="0"/>
              <a:t>povolených </a:t>
            </a:r>
            <a:r>
              <a:rPr lang="cs-CZ" dirty="0"/>
              <a:t>výnosů </a:t>
            </a:r>
            <a:r>
              <a:rPr lang="cs-CZ" dirty="0" smtClean="0"/>
              <a:t>a </a:t>
            </a:r>
            <a:r>
              <a:rPr lang="cs-CZ" dirty="0"/>
              <a:t>sumy </a:t>
            </a:r>
            <a:r>
              <a:rPr lang="cs-CZ" dirty="0" smtClean="0"/>
              <a:t>jističů (není rozlišena cena pro MOP a pro MOO)</a:t>
            </a:r>
          </a:p>
          <a:p>
            <a:pPr lvl="1"/>
            <a:r>
              <a:rPr lang="cs-CZ" b="1" dirty="0" smtClean="0">
                <a:solidFill>
                  <a:srgbClr val="3871AA"/>
                </a:solidFill>
              </a:rPr>
              <a:t>Cena za místo připojení </a:t>
            </a:r>
            <a:r>
              <a:rPr lang="cs-CZ" dirty="0" smtClean="0"/>
              <a:t>(měření, obsluha – nesouvisí s příkonem a odběrem)</a:t>
            </a:r>
          </a:p>
          <a:p>
            <a:pPr lvl="1"/>
            <a:r>
              <a:rPr lang="cs-CZ" b="1" dirty="0" smtClean="0">
                <a:solidFill>
                  <a:srgbClr val="3871AA"/>
                </a:solidFill>
              </a:rPr>
              <a:t>Cena za použití sítě </a:t>
            </a:r>
            <a:r>
              <a:rPr lang="cs-CZ" dirty="0" smtClean="0"/>
              <a:t>(variantně rozdělená na VT a NT) – cena stanovena podílem nákladů na ztráty a sumárním odběrem zákazníků ze sítě</a:t>
            </a:r>
          </a:p>
          <a:p>
            <a:r>
              <a:rPr lang="cs-CZ" dirty="0" smtClean="0"/>
              <a:t>V cenách za jistič je zavedena vyšší jednotková cena za A pro vyšší jističe </a:t>
            </a:r>
            <a:br>
              <a:rPr lang="cs-CZ" dirty="0" smtClean="0"/>
            </a:br>
            <a:r>
              <a:rPr lang="cs-CZ" dirty="0" smtClean="0"/>
              <a:t>z důvodů vyšších nároků na síť (zohlednění soudobosti).</a:t>
            </a:r>
          </a:p>
          <a:p>
            <a:r>
              <a:rPr lang="cs-CZ" dirty="0" smtClean="0"/>
              <a:t>V cenách zajištění distribuce se zohledňují </a:t>
            </a:r>
            <a:r>
              <a:rPr lang="cs-CZ" b="1" dirty="0" smtClean="0">
                <a:solidFill>
                  <a:srgbClr val="3871AA"/>
                </a:solidFill>
              </a:rPr>
              <a:t>přínosy z řízení spotřeby </a:t>
            </a:r>
            <a:r>
              <a:rPr lang="cs-CZ" dirty="0" smtClean="0"/>
              <a:t>– zavádí se několik distribučních sazeb </a:t>
            </a:r>
            <a:r>
              <a:rPr lang="cs-CZ" dirty="0"/>
              <a:t>– u sazeb s řízením </a:t>
            </a:r>
            <a:r>
              <a:rPr lang="cs-CZ" dirty="0" smtClean="0"/>
              <a:t>spotřeby jsou v cenách za jistič </a:t>
            </a:r>
            <a:br>
              <a:rPr lang="cs-CZ" dirty="0" smtClean="0"/>
            </a:br>
            <a:r>
              <a:rPr lang="cs-CZ" dirty="0" smtClean="0"/>
              <a:t>a v cenách za použití sítě zohledněny přínosy řízení spotřeby.</a:t>
            </a:r>
          </a:p>
          <a:p>
            <a:r>
              <a:rPr lang="cs-CZ" dirty="0" smtClean="0"/>
              <a:t>Jedná se </a:t>
            </a:r>
            <a:r>
              <a:rPr lang="cs-CZ" dirty="0"/>
              <a:t>o </a:t>
            </a:r>
            <a:r>
              <a:rPr lang="cs-CZ" dirty="0" smtClean="0"/>
              <a:t>aplikaci </a:t>
            </a:r>
            <a:r>
              <a:rPr lang="cs-CZ" b="1" dirty="0" smtClean="0">
                <a:solidFill>
                  <a:srgbClr val="3871AA"/>
                </a:solidFill>
              </a:rPr>
              <a:t>ekonomicky zdůvodnitelných principů</a:t>
            </a:r>
            <a:r>
              <a:rPr lang="cs-CZ" dirty="0" smtClean="0"/>
              <a:t>.</a:t>
            </a:r>
          </a:p>
        </p:txBody>
      </p:sp>
      <p:sp>
        <p:nvSpPr>
          <p:cNvPr id="3" name="Nadpis 2"/>
          <p:cNvSpPr>
            <a:spLocks noGrp="1"/>
          </p:cNvSpPr>
          <p:nvPr>
            <p:ph type="title"/>
          </p:nvPr>
        </p:nvSpPr>
        <p:spPr/>
        <p:txBody>
          <a:bodyPr>
            <a:normAutofit fontScale="90000"/>
          </a:bodyPr>
          <a:lstStyle/>
          <a:p>
            <a:r>
              <a:rPr lang="cs-CZ" dirty="0"/>
              <a:t>Základní parametry výpočtu regulovaných cen na nízkém napětí</a:t>
            </a: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35</a:t>
            </a:fld>
            <a:endParaRPr lang="cs-CZ" dirty="0"/>
          </a:p>
        </p:txBody>
      </p:sp>
    </p:spTree>
    <p:extLst>
      <p:ext uri="{BB962C8B-B14F-4D97-AF65-F5344CB8AC3E}">
        <p14:creationId xmlns:p14="http://schemas.microsoft.com/office/powerpoint/2010/main" val="16406801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Skupina 8"/>
          <p:cNvGrpSpPr/>
          <p:nvPr/>
        </p:nvGrpSpPr>
        <p:grpSpPr>
          <a:xfrm>
            <a:off x="550976" y="1505290"/>
            <a:ext cx="7991239" cy="3021019"/>
            <a:chOff x="550976" y="1505290"/>
            <a:chExt cx="7991239" cy="3021019"/>
          </a:xfrm>
        </p:grpSpPr>
        <p:sp>
          <p:nvSpPr>
            <p:cNvPr id="22" name="TextovéPole 21"/>
            <p:cNvSpPr txBox="1"/>
            <p:nvPr/>
          </p:nvSpPr>
          <p:spPr>
            <a:xfrm>
              <a:off x="2941200" y="1508282"/>
              <a:ext cx="2880000" cy="3011618"/>
            </a:xfrm>
            <a:prstGeom prst="rect">
              <a:avLst/>
            </a:prstGeom>
            <a:solidFill>
              <a:srgbClr val="FFF2D9"/>
            </a:solidFill>
            <a:ln w="38100">
              <a:noFill/>
              <a:miter lim="800000"/>
            </a:ln>
          </p:spPr>
          <p:txBody>
            <a:bodyPr wrap="square" lIns="108000" tIns="90000" rIns="108000" bIns="90000" rtlCol="0">
              <a:noAutofit/>
            </a:bodyPr>
            <a:lstStyle/>
            <a:p>
              <a:r>
                <a:rPr lang="cs-CZ" sz="1000" b="1" dirty="0" smtClean="0">
                  <a:solidFill>
                    <a:srgbClr val="3871AA"/>
                  </a:solidFill>
                  <a:latin typeface="Arial" panose="020B0604020202020204" pitchFamily="34" charset="0"/>
                  <a:cs typeface="Arial" panose="020B0604020202020204" pitchFamily="34" charset="0"/>
                </a:rPr>
                <a:t>Cena podle velikosti jističe (Kč/měsíc)</a:t>
              </a:r>
            </a:p>
            <a:p>
              <a:r>
                <a:rPr lang="cs-CZ" sz="1000" dirty="0" smtClean="0">
                  <a:solidFill>
                    <a:srgbClr val="3871AA"/>
                  </a:solidFill>
                  <a:latin typeface="Arial" panose="020B0604020202020204" pitchFamily="34" charset="0"/>
                  <a:cs typeface="Arial" panose="020B0604020202020204" pitchFamily="34" charset="0"/>
                </a:rPr>
                <a:t>Fixní složka ceny distribuce</a:t>
              </a:r>
              <a:endParaRPr lang="cs-CZ" sz="1000" dirty="0">
                <a:solidFill>
                  <a:srgbClr val="3871AA"/>
                </a:solidFill>
                <a:latin typeface="Arial" panose="020B0604020202020204" pitchFamily="34" charset="0"/>
                <a:cs typeface="Arial" panose="020B0604020202020204" pitchFamily="34" charset="0"/>
              </a:endParaRPr>
            </a:p>
          </p:txBody>
        </p:sp>
        <p:sp>
          <p:nvSpPr>
            <p:cNvPr id="35" name="TextovéPole 34"/>
            <p:cNvSpPr txBox="1"/>
            <p:nvPr/>
          </p:nvSpPr>
          <p:spPr>
            <a:xfrm>
              <a:off x="5868000" y="1505290"/>
              <a:ext cx="2674215" cy="1086691"/>
            </a:xfrm>
            <a:prstGeom prst="rect">
              <a:avLst/>
            </a:prstGeom>
            <a:solidFill>
              <a:srgbClr val="FFF2D9"/>
            </a:solid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r>
                <a:rPr lang="cs-CZ" dirty="0" smtClean="0">
                  <a:solidFill>
                    <a:srgbClr val="C00000"/>
                  </a:solidFill>
                </a:rPr>
                <a:t>Cena </a:t>
              </a:r>
              <a:r>
                <a:rPr lang="cs-CZ" dirty="0">
                  <a:solidFill>
                    <a:srgbClr val="C00000"/>
                  </a:solidFill>
                </a:rPr>
                <a:t>za </a:t>
              </a:r>
              <a:r>
                <a:rPr lang="cs-CZ" dirty="0" smtClean="0">
                  <a:solidFill>
                    <a:srgbClr val="C00000"/>
                  </a:solidFill>
                </a:rPr>
                <a:t>distribuci (Kč/</a:t>
              </a:r>
              <a:r>
                <a:rPr lang="cs-CZ" dirty="0" err="1" smtClean="0">
                  <a:solidFill>
                    <a:srgbClr val="C00000"/>
                  </a:solidFill>
                </a:rPr>
                <a:t>MWh</a:t>
              </a:r>
              <a:r>
                <a:rPr lang="cs-CZ" dirty="0" smtClean="0">
                  <a:solidFill>
                    <a:srgbClr val="C00000"/>
                  </a:solidFill>
                </a:rPr>
                <a:t>)</a:t>
              </a:r>
              <a:endParaRPr lang="cs-CZ" dirty="0">
                <a:solidFill>
                  <a:srgbClr val="C00000"/>
                </a:solidFill>
              </a:endParaRPr>
            </a:p>
            <a:p>
              <a:pPr>
                <a:lnSpc>
                  <a:spcPct val="120000"/>
                </a:lnSpc>
              </a:pPr>
              <a:r>
                <a:rPr lang="cs-CZ" b="0" dirty="0" smtClean="0">
                  <a:solidFill>
                    <a:srgbClr val="C00000"/>
                  </a:solidFill>
                </a:rPr>
                <a:t>U dvoutarifů </a:t>
              </a:r>
              <a:r>
                <a:rPr lang="cs-CZ" b="0" dirty="0">
                  <a:solidFill>
                    <a:srgbClr val="C00000"/>
                  </a:solidFill>
                </a:rPr>
                <a:t>samostatně pro VT a NT</a:t>
              </a:r>
            </a:p>
          </p:txBody>
        </p:sp>
        <p:sp>
          <p:nvSpPr>
            <p:cNvPr id="30" name="TextovéPole 29"/>
            <p:cNvSpPr txBox="1"/>
            <p:nvPr/>
          </p:nvSpPr>
          <p:spPr>
            <a:xfrm>
              <a:off x="550976" y="1514691"/>
              <a:ext cx="1990101" cy="3011618"/>
            </a:xfrm>
            <a:prstGeom prst="rect">
              <a:avLst/>
            </a:prstGeom>
            <a:solidFill>
              <a:srgbClr val="FFF2D9"/>
            </a:solidFill>
            <a:ln w="38100">
              <a:noFill/>
              <a:miter lim="800000"/>
            </a:ln>
          </p:spPr>
          <p:txBody>
            <a:bodyPr wrap="square" lIns="108000" tIns="90000" rIns="108000" bIns="90000" rtlCol="0">
              <a:noAutofit/>
            </a:bodyPr>
            <a:lstStyle/>
            <a:p>
              <a:r>
                <a:rPr lang="cs-CZ" sz="1100" b="1" dirty="0">
                  <a:solidFill>
                    <a:schemeClr val="tx1">
                      <a:lumMod val="75000"/>
                      <a:lumOff val="25000"/>
                    </a:schemeClr>
                  </a:solidFill>
                  <a:latin typeface="Arial" panose="020B0604020202020204" pitchFamily="34" charset="0"/>
                  <a:cs typeface="Arial" panose="020B0604020202020204" pitchFamily="34" charset="0"/>
                </a:rPr>
                <a:t>Regulované ceny</a:t>
              </a:r>
            </a:p>
            <a:p>
              <a:pPr>
                <a:lnSpc>
                  <a:spcPct val="120000"/>
                </a:lnSpc>
              </a:pPr>
              <a:r>
                <a:rPr lang="cs-CZ" sz="1000" dirty="0" smtClean="0">
                  <a:solidFill>
                    <a:schemeClr val="tx1">
                      <a:lumMod val="75000"/>
                      <a:lumOff val="25000"/>
                    </a:schemeClr>
                  </a:solidFill>
                  <a:latin typeface="Arial" panose="020B0604020202020204" pitchFamily="34" charset="0"/>
                  <a:cs typeface="Arial" panose="020B0604020202020204" pitchFamily="34" charset="0"/>
                </a:rPr>
                <a:t>Cenová rozhodnutí ERÚ</a:t>
              </a:r>
              <a:endParaRPr lang="cs-CZ" sz="1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4" name="TextovéPole 43"/>
            <p:cNvSpPr txBox="1"/>
            <p:nvPr/>
          </p:nvSpPr>
          <p:spPr>
            <a:xfrm>
              <a:off x="5868000" y="2643762"/>
              <a:ext cx="2674215" cy="540000"/>
            </a:xfrm>
            <a:prstGeom prst="rect">
              <a:avLst/>
            </a:prstGeom>
            <a:solidFill>
              <a:srgbClr val="FFF2D9"/>
            </a:solid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r>
                <a:rPr lang="cs-CZ" dirty="0" smtClean="0">
                  <a:solidFill>
                    <a:srgbClr val="C00000"/>
                  </a:solidFill>
                </a:rPr>
                <a:t>Cena </a:t>
              </a:r>
              <a:r>
                <a:rPr lang="cs-CZ" dirty="0">
                  <a:solidFill>
                    <a:srgbClr val="C00000"/>
                  </a:solidFill>
                </a:rPr>
                <a:t>za </a:t>
              </a:r>
              <a:r>
                <a:rPr lang="cs-CZ" dirty="0" smtClean="0">
                  <a:solidFill>
                    <a:srgbClr val="C00000"/>
                  </a:solidFill>
                </a:rPr>
                <a:t>systémové služby (Kč/</a:t>
              </a:r>
              <a:r>
                <a:rPr lang="cs-CZ" dirty="0" err="1" smtClean="0">
                  <a:solidFill>
                    <a:srgbClr val="C00000"/>
                  </a:solidFill>
                </a:rPr>
                <a:t>MWh</a:t>
              </a:r>
              <a:r>
                <a:rPr lang="cs-CZ" dirty="0" smtClean="0">
                  <a:solidFill>
                    <a:srgbClr val="C00000"/>
                  </a:solidFill>
                </a:rPr>
                <a:t>)</a:t>
              </a:r>
              <a:endParaRPr lang="cs-CZ" dirty="0">
                <a:solidFill>
                  <a:srgbClr val="C00000"/>
                </a:solidFill>
              </a:endParaRPr>
            </a:p>
          </p:txBody>
        </p:sp>
        <p:sp>
          <p:nvSpPr>
            <p:cNvPr id="45" name="TextovéPole 44"/>
            <p:cNvSpPr txBox="1"/>
            <p:nvPr/>
          </p:nvSpPr>
          <p:spPr>
            <a:xfrm>
              <a:off x="5866064" y="3236950"/>
              <a:ext cx="2676151" cy="540000"/>
            </a:xfrm>
            <a:prstGeom prst="rect">
              <a:avLst/>
            </a:prstGeom>
            <a:solidFill>
              <a:srgbClr val="FFF2D9"/>
            </a:solidFill>
            <a:ln w="38100">
              <a:noFill/>
              <a:miter lim="800000"/>
            </a:ln>
          </p:spPr>
          <p:txBody>
            <a:bodyPr wrap="square" lIns="108000" tIns="90000" rIns="108000" bIns="90000" rtlCol="0">
              <a:noAutofit/>
            </a:bodyPr>
            <a:lstStyle/>
            <a:p>
              <a:pPr>
                <a:lnSpc>
                  <a:spcPct val="120000"/>
                </a:lnSpc>
              </a:pPr>
              <a:r>
                <a:rPr lang="cs-CZ" sz="1000" b="1" dirty="0" smtClean="0">
                  <a:solidFill>
                    <a:srgbClr val="CA0000"/>
                  </a:solidFill>
                  <a:latin typeface="Arial" panose="020B0604020202020204" pitchFamily="34" charset="0"/>
                  <a:cs typeface="Arial" panose="020B0604020202020204" pitchFamily="34" charset="0"/>
                </a:rPr>
                <a:t>Cena </a:t>
              </a:r>
              <a:r>
                <a:rPr lang="cs-CZ" sz="1000" b="1" dirty="0">
                  <a:solidFill>
                    <a:srgbClr val="CA0000"/>
                  </a:solidFill>
                  <a:latin typeface="Arial" panose="020B0604020202020204" pitchFamily="34" charset="0"/>
                  <a:cs typeface="Arial" panose="020B0604020202020204" pitchFamily="34" charset="0"/>
                </a:rPr>
                <a:t>za služby </a:t>
              </a:r>
              <a:r>
                <a:rPr lang="cs-CZ" sz="1000" b="1" dirty="0" smtClean="0">
                  <a:solidFill>
                    <a:srgbClr val="CA0000"/>
                  </a:solidFill>
                  <a:latin typeface="Arial" panose="020B0604020202020204" pitchFamily="34" charset="0"/>
                  <a:cs typeface="Arial" panose="020B0604020202020204" pitchFamily="34" charset="0"/>
                </a:rPr>
                <a:t>OTE (Kč/</a:t>
              </a:r>
              <a:r>
                <a:rPr lang="cs-CZ" sz="1000" b="1" dirty="0" err="1" smtClean="0">
                  <a:solidFill>
                    <a:srgbClr val="CA0000"/>
                  </a:solidFill>
                  <a:latin typeface="Arial" panose="020B0604020202020204" pitchFamily="34" charset="0"/>
                  <a:cs typeface="Arial" panose="020B0604020202020204" pitchFamily="34" charset="0"/>
                </a:rPr>
                <a:t>MWh</a:t>
              </a:r>
              <a:r>
                <a:rPr lang="cs-CZ" sz="1000" b="1" dirty="0" smtClean="0">
                  <a:solidFill>
                    <a:srgbClr val="CA0000"/>
                  </a:solidFill>
                  <a:latin typeface="Arial" panose="020B0604020202020204" pitchFamily="34" charset="0"/>
                  <a:cs typeface="Arial" panose="020B0604020202020204" pitchFamily="34" charset="0"/>
                </a:rPr>
                <a:t>)</a:t>
              </a:r>
              <a:endParaRPr lang="cs-CZ" sz="1000" dirty="0">
                <a:solidFill>
                  <a:srgbClr val="CA0000"/>
                </a:solidFill>
                <a:latin typeface="Arial" panose="020B0604020202020204" pitchFamily="34" charset="0"/>
                <a:cs typeface="Arial" panose="020B0604020202020204" pitchFamily="34" charset="0"/>
              </a:endParaRPr>
            </a:p>
          </p:txBody>
        </p:sp>
        <p:sp>
          <p:nvSpPr>
            <p:cNvPr id="46" name="TextovéPole 45"/>
            <p:cNvSpPr txBox="1"/>
            <p:nvPr/>
          </p:nvSpPr>
          <p:spPr>
            <a:xfrm>
              <a:off x="5866064" y="3817669"/>
              <a:ext cx="2676151" cy="702231"/>
            </a:xfrm>
            <a:prstGeom prst="rect">
              <a:avLst/>
            </a:prstGeom>
            <a:solidFill>
              <a:srgbClr val="FFF2D9"/>
            </a:solidFill>
            <a:ln w="38100">
              <a:noFill/>
              <a:miter lim="800000"/>
            </a:ln>
          </p:spPr>
          <p:txBody>
            <a:bodyPr wrap="square" lIns="108000" tIns="90000" rIns="108000" bIns="90000" rtlCol="0">
              <a:noAutofit/>
            </a:bodyPr>
            <a:lstStyle>
              <a:defPPr>
                <a:defRPr lang="cs-CZ"/>
              </a:defPPr>
              <a:lvl1pPr>
                <a:lnSpc>
                  <a:spcPct val="120000"/>
                </a:lnSpc>
                <a:defRPr sz="1000" b="1">
                  <a:solidFill>
                    <a:srgbClr val="3871AA"/>
                  </a:solidFill>
                  <a:latin typeface="Arial" panose="020B0604020202020204" pitchFamily="34" charset="0"/>
                  <a:cs typeface="Arial" panose="020B0604020202020204" pitchFamily="34" charset="0"/>
                </a:defRPr>
              </a:lvl1pPr>
            </a:lstStyle>
            <a:p>
              <a:r>
                <a:rPr lang="cs-CZ" dirty="0" smtClean="0">
                  <a:solidFill>
                    <a:srgbClr val="CA0000"/>
                  </a:solidFill>
                </a:rPr>
                <a:t>Cena </a:t>
              </a:r>
              <a:r>
                <a:rPr lang="cs-CZ" dirty="0">
                  <a:solidFill>
                    <a:srgbClr val="CA0000"/>
                  </a:solidFill>
                </a:rPr>
                <a:t>na podporu </a:t>
              </a:r>
              <a:r>
                <a:rPr lang="cs-CZ" dirty="0" smtClean="0">
                  <a:solidFill>
                    <a:srgbClr val="CA0000"/>
                  </a:solidFill>
                </a:rPr>
                <a:t>POZE (Kč/</a:t>
              </a:r>
              <a:r>
                <a:rPr lang="cs-CZ" dirty="0" err="1" smtClean="0">
                  <a:solidFill>
                    <a:srgbClr val="CA0000"/>
                  </a:solidFill>
                </a:rPr>
                <a:t>MWh</a:t>
              </a:r>
              <a:r>
                <a:rPr lang="cs-CZ" dirty="0" smtClean="0">
                  <a:solidFill>
                    <a:srgbClr val="CA0000"/>
                  </a:solidFill>
                </a:rPr>
                <a:t>)</a:t>
              </a:r>
              <a:r>
                <a:rPr lang="cs-CZ" dirty="0">
                  <a:solidFill>
                    <a:srgbClr val="CA0000"/>
                  </a:solidFill>
                </a:rPr>
                <a:t/>
              </a:r>
              <a:br>
                <a:rPr lang="cs-CZ" dirty="0">
                  <a:solidFill>
                    <a:srgbClr val="CA0000"/>
                  </a:solidFill>
                </a:rPr>
              </a:br>
              <a:endParaRPr lang="cs-CZ" b="0" dirty="0">
                <a:solidFill>
                  <a:srgbClr val="CA0000"/>
                </a:solidFill>
              </a:endParaRPr>
            </a:p>
          </p:txBody>
        </p:sp>
      </p:grpSp>
      <p:sp>
        <p:nvSpPr>
          <p:cNvPr id="2" name="Zástupný symbol pro obsah 1"/>
          <p:cNvSpPr>
            <a:spLocks noGrp="1"/>
          </p:cNvSpPr>
          <p:nvPr>
            <p:ph idx="1"/>
          </p:nvPr>
        </p:nvSpPr>
        <p:spPr/>
        <p:txBody>
          <a:bodyPr>
            <a:normAutofit/>
          </a:bodyPr>
          <a:lstStyle/>
          <a:p>
            <a:pPr marL="0" indent="0">
              <a:buNone/>
            </a:pPr>
            <a:endParaRPr lang="cs-CZ" dirty="0" smtClean="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p:txBody>
      </p:sp>
      <p:sp>
        <p:nvSpPr>
          <p:cNvPr id="3" name="Nadpis 2"/>
          <p:cNvSpPr>
            <a:spLocks noGrp="1"/>
          </p:cNvSpPr>
          <p:nvPr>
            <p:ph type="title"/>
          </p:nvPr>
        </p:nvSpPr>
        <p:spPr/>
        <p:txBody>
          <a:bodyPr rIns="360000">
            <a:noAutofit/>
          </a:bodyPr>
          <a:lstStyle/>
          <a:p>
            <a:r>
              <a:rPr lang="pl-PL" sz="1600" dirty="0"/>
              <a:t>Struktura ceny elektřiny na úrovni nn v podmínkách otevřeného trhu </a:t>
            </a:r>
            <a:r>
              <a:rPr lang="pl-PL" sz="1600" dirty="0" smtClean="0"/>
              <a:t>(do </a:t>
            </a:r>
            <a:r>
              <a:rPr lang="pl-PL" sz="1600" dirty="0"/>
              <a:t>roku 2015)</a:t>
            </a:r>
            <a:endParaRPr lang="cs-CZ" sz="1600" dirty="0">
              <a:solidFill>
                <a:srgbClr val="FFFF00"/>
              </a:solidFill>
            </a:endParaRPr>
          </a:p>
        </p:txBody>
      </p:sp>
      <p:sp>
        <p:nvSpPr>
          <p:cNvPr id="4" name="Zástupný symbol pro zápatí 3"/>
          <p:cNvSpPr>
            <a:spLocks noGrp="1"/>
          </p:cNvSpPr>
          <p:nvPr>
            <p:ph type="ftr" sz="quarter" idx="11"/>
          </p:nvPr>
        </p:nvSpPr>
        <p:spPr>
          <a:xfrm>
            <a:off x="0" y="6507374"/>
            <a:ext cx="8640000" cy="324000"/>
          </a:xfrm>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36</a:t>
            </a:fld>
            <a:endParaRPr lang="cs-CZ" dirty="0"/>
          </a:p>
        </p:txBody>
      </p:sp>
      <p:grpSp>
        <p:nvGrpSpPr>
          <p:cNvPr id="14" name="Skupina 13"/>
          <p:cNvGrpSpPr/>
          <p:nvPr/>
        </p:nvGrpSpPr>
        <p:grpSpPr>
          <a:xfrm>
            <a:off x="550812" y="4732225"/>
            <a:ext cx="7991403" cy="867483"/>
            <a:chOff x="550812" y="4732225"/>
            <a:chExt cx="7991403" cy="867483"/>
          </a:xfrm>
        </p:grpSpPr>
        <p:sp>
          <p:nvSpPr>
            <p:cNvPr id="29" name="TextovéPole 28"/>
            <p:cNvSpPr txBox="1"/>
            <p:nvPr/>
          </p:nvSpPr>
          <p:spPr>
            <a:xfrm>
              <a:off x="2941200" y="4732225"/>
              <a:ext cx="2880000" cy="863589"/>
            </a:xfrm>
            <a:prstGeom prst="rect">
              <a:avLst/>
            </a:prstGeom>
            <a:solidFill>
              <a:srgbClr val="FCDBC0"/>
            </a:solidFill>
            <a:ln w="38100">
              <a:noFill/>
              <a:miter lim="800000"/>
            </a:ln>
          </p:spPr>
          <p:txBody>
            <a:bodyPr wrap="square" lIns="108000" tIns="90000" rIns="108000" bIns="90000" rtlCol="0">
              <a:noAutofit/>
            </a:bodyPr>
            <a:lstStyle/>
            <a:p>
              <a:r>
                <a:rPr lang="cs-CZ" sz="1000" dirty="0">
                  <a:latin typeface="Arial" panose="020B0604020202020204" pitchFamily="34" charset="0"/>
                  <a:cs typeface="Arial" panose="020B0604020202020204" pitchFamily="34" charset="0"/>
                </a:rPr>
                <a:t> </a:t>
              </a:r>
              <a:r>
                <a:rPr lang="cs-CZ" sz="1000" b="1" dirty="0" smtClean="0">
                  <a:solidFill>
                    <a:srgbClr val="3871AA"/>
                  </a:solidFill>
                  <a:latin typeface="Arial" panose="020B0604020202020204" pitchFamily="34" charset="0"/>
                  <a:cs typeface="Arial" panose="020B0604020202020204" pitchFamily="34" charset="0"/>
                </a:rPr>
                <a:t>Fixní cena obchodu (Kč/měsíc)</a:t>
              </a:r>
            </a:p>
            <a:p>
              <a:endParaRPr lang="cs-CZ" sz="1000" b="1" dirty="0">
                <a:solidFill>
                  <a:srgbClr val="3871AA"/>
                </a:solidFill>
                <a:latin typeface="Arial" panose="020B0604020202020204" pitchFamily="34" charset="0"/>
                <a:cs typeface="Arial" panose="020B0604020202020204" pitchFamily="34" charset="0"/>
              </a:endParaRPr>
            </a:p>
          </p:txBody>
        </p:sp>
        <p:sp>
          <p:nvSpPr>
            <p:cNvPr id="38" name="TextovéPole 37"/>
            <p:cNvSpPr txBox="1"/>
            <p:nvPr/>
          </p:nvSpPr>
          <p:spPr>
            <a:xfrm>
              <a:off x="5868000" y="4733632"/>
              <a:ext cx="2674215" cy="863589"/>
            </a:xfrm>
            <a:prstGeom prst="rect">
              <a:avLst/>
            </a:prstGeom>
            <a:solidFill>
              <a:srgbClr val="FCDBC0"/>
            </a:solidFill>
            <a:ln w="38100">
              <a:noFill/>
              <a:miter lim="800000"/>
            </a:ln>
          </p:spPr>
          <p:txBody>
            <a:bodyPr wrap="square" lIns="108000" tIns="90000" rIns="108000" bIns="90000" rtlCol="0">
              <a:noAutofit/>
            </a:bodyPr>
            <a:lstStyle>
              <a:defPPr>
                <a:defRPr lang="cs-CZ"/>
              </a:defPPr>
              <a:lvl1pPr>
                <a:lnSpc>
                  <a:spcPct val="120000"/>
                </a:lnSpc>
                <a:defRPr sz="1000" b="1">
                  <a:solidFill>
                    <a:srgbClr val="3871AA"/>
                  </a:solidFill>
                  <a:latin typeface="Arial" panose="020B0604020202020204" pitchFamily="34" charset="0"/>
                  <a:cs typeface="Arial" panose="020B0604020202020204" pitchFamily="34" charset="0"/>
                </a:defRPr>
              </a:lvl1pPr>
            </a:lstStyle>
            <a:p>
              <a:r>
                <a:rPr lang="cs-CZ" dirty="0" smtClean="0">
                  <a:solidFill>
                    <a:srgbClr val="C00000"/>
                  </a:solidFill>
                </a:rPr>
                <a:t>Cena </a:t>
              </a:r>
              <a:r>
                <a:rPr lang="cs-CZ" dirty="0">
                  <a:solidFill>
                    <a:srgbClr val="C00000"/>
                  </a:solidFill>
                </a:rPr>
                <a:t>za silovou elektřinu (Kč/</a:t>
              </a:r>
              <a:r>
                <a:rPr lang="cs-CZ" dirty="0" err="1">
                  <a:solidFill>
                    <a:srgbClr val="C00000"/>
                  </a:solidFill>
                </a:rPr>
                <a:t>MWh</a:t>
              </a:r>
              <a:r>
                <a:rPr lang="cs-CZ" dirty="0">
                  <a:solidFill>
                    <a:srgbClr val="C00000"/>
                  </a:solidFill>
                </a:rPr>
                <a:t>)</a:t>
              </a:r>
              <a:br>
                <a:rPr lang="cs-CZ" dirty="0">
                  <a:solidFill>
                    <a:srgbClr val="C00000"/>
                  </a:solidFill>
                </a:rPr>
              </a:br>
              <a:r>
                <a:rPr lang="cs-CZ" b="0" dirty="0">
                  <a:solidFill>
                    <a:srgbClr val="C00000"/>
                  </a:solidFill>
                </a:rPr>
                <a:t>U </a:t>
              </a:r>
              <a:r>
                <a:rPr lang="cs-CZ" b="0" dirty="0" smtClean="0">
                  <a:solidFill>
                    <a:srgbClr val="C00000"/>
                  </a:solidFill>
                </a:rPr>
                <a:t>dvoutarifů </a:t>
              </a:r>
              <a:r>
                <a:rPr lang="cs-CZ" b="0" dirty="0">
                  <a:solidFill>
                    <a:srgbClr val="C00000"/>
                  </a:solidFill>
                </a:rPr>
                <a:t>samostatně pro VT a NT</a:t>
              </a:r>
            </a:p>
            <a:p>
              <a:endParaRPr lang="cs-CZ" dirty="0">
                <a:solidFill>
                  <a:srgbClr val="C00000"/>
                </a:solidFill>
              </a:endParaRPr>
            </a:p>
          </p:txBody>
        </p:sp>
        <p:sp>
          <p:nvSpPr>
            <p:cNvPr id="31" name="TextovéPole 30"/>
            <p:cNvSpPr txBox="1"/>
            <p:nvPr/>
          </p:nvSpPr>
          <p:spPr>
            <a:xfrm>
              <a:off x="550812" y="4736119"/>
              <a:ext cx="1990101" cy="863589"/>
            </a:xfrm>
            <a:prstGeom prst="rect">
              <a:avLst/>
            </a:prstGeom>
            <a:solidFill>
              <a:srgbClr val="FCDBC0"/>
            </a:solidFill>
            <a:ln w="38100">
              <a:noFill/>
              <a:miter lim="800000"/>
            </a:ln>
          </p:spPr>
          <p:txBody>
            <a:bodyPr wrap="square" lIns="108000" tIns="90000" rIns="108000" bIns="90000" rtlCol="0">
              <a:noAutofit/>
            </a:bodyPr>
            <a:lstStyle/>
            <a:p>
              <a:r>
                <a:rPr lang="cs-CZ" sz="1100" b="1" dirty="0">
                  <a:solidFill>
                    <a:schemeClr val="tx1">
                      <a:lumMod val="75000"/>
                      <a:lumOff val="25000"/>
                    </a:schemeClr>
                  </a:solidFill>
                  <a:latin typeface="Arial" panose="020B0604020202020204" pitchFamily="34" charset="0"/>
                  <a:cs typeface="Arial" panose="020B0604020202020204" pitchFamily="34" charset="0"/>
                </a:rPr>
                <a:t>Volné tržní </a:t>
              </a:r>
              <a:r>
                <a:rPr lang="cs-CZ" sz="1100" b="1" dirty="0" smtClean="0">
                  <a:solidFill>
                    <a:schemeClr val="tx1">
                      <a:lumMod val="75000"/>
                      <a:lumOff val="25000"/>
                    </a:schemeClr>
                  </a:solidFill>
                  <a:latin typeface="Arial" panose="020B0604020202020204" pitchFamily="34" charset="0"/>
                  <a:cs typeface="Arial" panose="020B0604020202020204" pitchFamily="34" charset="0"/>
                </a:rPr>
                <a:t>ceny</a:t>
              </a:r>
              <a:r>
                <a:rPr lang="cs-CZ" sz="1000" dirty="0" smtClean="0">
                  <a:solidFill>
                    <a:schemeClr val="tx1">
                      <a:lumMod val="75000"/>
                      <a:lumOff val="25000"/>
                    </a:schemeClr>
                  </a:solidFill>
                  <a:latin typeface="Arial" panose="020B0604020202020204" pitchFamily="34" charset="0"/>
                  <a:cs typeface="Arial" panose="020B0604020202020204" pitchFamily="34" charset="0"/>
                </a:rPr>
                <a:t/>
              </a:r>
              <a:br>
                <a:rPr lang="cs-CZ" sz="1000" dirty="0" smtClean="0">
                  <a:solidFill>
                    <a:schemeClr val="tx1">
                      <a:lumMod val="75000"/>
                      <a:lumOff val="25000"/>
                    </a:schemeClr>
                  </a:solidFill>
                  <a:latin typeface="Arial" panose="020B0604020202020204" pitchFamily="34" charset="0"/>
                  <a:cs typeface="Arial" panose="020B0604020202020204" pitchFamily="34" charset="0"/>
                </a:rPr>
              </a:br>
              <a:r>
                <a:rPr lang="cs-CZ" sz="1000" dirty="0" smtClean="0">
                  <a:solidFill>
                    <a:schemeClr val="tx1">
                      <a:lumMod val="75000"/>
                      <a:lumOff val="25000"/>
                    </a:schemeClr>
                  </a:solidFill>
                  <a:latin typeface="Arial" panose="020B0604020202020204" pitchFamily="34" charset="0"/>
                  <a:cs typeface="Arial" panose="020B0604020202020204" pitchFamily="34" charset="0"/>
                </a:rPr>
                <a:t>Dle </a:t>
              </a:r>
              <a:r>
                <a:rPr lang="cs-CZ" sz="1000" dirty="0">
                  <a:solidFill>
                    <a:schemeClr val="tx1">
                      <a:lumMod val="75000"/>
                      <a:lumOff val="25000"/>
                    </a:schemeClr>
                  </a:solidFill>
                  <a:latin typeface="Arial" panose="020B0604020202020204" pitchFamily="34" charset="0"/>
                  <a:cs typeface="Arial" panose="020B0604020202020204" pitchFamily="34" charset="0"/>
                </a:rPr>
                <a:t>nabídky dodavatele </a:t>
              </a:r>
              <a:r>
                <a:rPr lang="cs-CZ" sz="1000" dirty="0" smtClean="0">
                  <a:solidFill>
                    <a:schemeClr val="tx1">
                      <a:lumMod val="75000"/>
                      <a:lumOff val="25000"/>
                    </a:schemeClr>
                  </a:solidFill>
                  <a:latin typeface="Arial" panose="020B0604020202020204" pitchFamily="34" charset="0"/>
                  <a:cs typeface="Arial" panose="020B0604020202020204" pitchFamily="34" charset="0"/>
                </a:rPr>
                <a:t>energie</a:t>
              </a:r>
              <a:endParaRPr lang="cs-CZ" sz="1000" dirty="0">
                <a:solidFill>
                  <a:schemeClr val="tx1">
                    <a:lumMod val="75000"/>
                    <a:lumOff val="25000"/>
                  </a:schemeClr>
                </a:solidFill>
                <a:latin typeface="Arial" panose="020B0604020202020204" pitchFamily="34" charset="0"/>
                <a:cs typeface="Arial" panose="020B0604020202020204" pitchFamily="34" charset="0"/>
              </a:endParaRPr>
            </a:p>
          </p:txBody>
        </p:sp>
      </p:grpSp>
      <p:grpSp>
        <p:nvGrpSpPr>
          <p:cNvPr id="15" name="Skupina 14"/>
          <p:cNvGrpSpPr/>
          <p:nvPr/>
        </p:nvGrpSpPr>
        <p:grpSpPr>
          <a:xfrm>
            <a:off x="550812" y="5653636"/>
            <a:ext cx="7991403" cy="540000"/>
            <a:chOff x="550812" y="5653636"/>
            <a:chExt cx="7991403" cy="540000"/>
          </a:xfrm>
        </p:grpSpPr>
        <p:sp>
          <p:nvSpPr>
            <p:cNvPr id="36" name="TextovéPole 35"/>
            <p:cNvSpPr txBox="1"/>
            <p:nvPr/>
          </p:nvSpPr>
          <p:spPr>
            <a:xfrm>
              <a:off x="5868000" y="5653636"/>
              <a:ext cx="2674215" cy="540000"/>
            </a:xfrm>
            <a:prstGeom prst="rect">
              <a:avLst/>
            </a:prstGeom>
            <a:solidFill>
              <a:schemeClr val="bg1">
                <a:lumMod val="85000"/>
              </a:schemeClr>
            </a:solid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dirty="0">
                  <a:solidFill>
                    <a:srgbClr val="C00000"/>
                  </a:solidFill>
                </a:rPr>
                <a:t>Daň z elektřiny (Kč/</a:t>
              </a:r>
              <a:r>
                <a:rPr lang="cs-CZ" dirty="0" err="1">
                  <a:solidFill>
                    <a:srgbClr val="C00000"/>
                  </a:solidFill>
                </a:rPr>
                <a:t>MWh</a:t>
              </a:r>
              <a:r>
                <a:rPr lang="cs-CZ" dirty="0">
                  <a:solidFill>
                    <a:srgbClr val="C00000"/>
                  </a:solidFill>
                </a:rPr>
                <a:t>)</a:t>
              </a:r>
            </a:p>
          </p:txBody>
        </p:sp>
        <p:sp>
          <p:nvSpPr>
            <p:cNvPr id="32" name="TextovéPole 31"/>
            <p:cNvSpPr txBox="1"/>
            <p:nvPr/>
          </p:nvSpPr>
          <p:spPr>
            <a:xfrm>
              <a:off x="550812" y="5653636"/>
              <a:ext cx="1990101" cy="540000"/>
            </a:xfrm>
            <a:prstGeom prst="rect">
              <a:avLst/>
            </a:prstGeom>
            <a:solidFill>
              <a:schemeClr val="bg1">
                <a:lumMod val="85000"/>
              </a:schemeClr>
            </a:solid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sz="1100" dirty="0"/>
                <a:t>Daň z elektřiny</a:t>
              </a:r>
            </a:p>
          </p:txBody>
        </p:sp>
      </p:grpSp>
      <p:grpSp>
        <p:nvGrpSpPr>
          <p:cNvPr id="12" name="Skupina 11"/>
          <p:cNvGrpSpPr/>
          <p:nvPr/>
        </p:nvGrpSpPr>
        <p:grpSpPr>
          <a:xfrm>
            <a:off x="2699308" y="1406768"/>
            <a:ext cx="5940692" cy="5230334"/>
            <a:chOff x="2703558" y="1406768"/>
            <a:chExt cx="5721428" cy="5230334"/>
          </a:xfrm>
        </p:grpSpPr>
        <p:sp>
          <p:nvSpPr>
            <p:cNvPr id="43" name="Obdélník 42"/>
            <p:cNvSpPr/>
            <p:nvPr/>
          </p:nvSpPr>
          <p:spPr>
            <a:xfrm>
              <a:off x="2814449" y="1406768"/>
              <a:ext cx="5610537" cy="4915878"/>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TextovéPole 39"/>
            <p:cNvSpPr txBox="1"/>
            <p:nvPr/>
          </p:nvSpPr>
          <p:spPr>
            <a:xfrm>
              <a:off x="2703558" y="6328583"/>
              <a:ext cx="1560874" cy="308519"/>
            </a:xfrm>
            <a:prstGeom prst="rect">
              <a:avLst/>
            </a:prstGeom>
            <a:no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sz="1200" dirty="0">
                  <a:solidFill>
                    <a:schemeClr val="bg1">
                      <a:lumMod val="50000"/>
                    </a:schemeClr>
                  </a:solidFill>
                </a:rPr>
                <a:t>+ DPH 21 %</a:t>
              </a:r>
            </a:p>
          </p:txBody>
        </p:sp>
      </p:grpSp>
      <p:sp>
        <p:nvSpPr>
          <p:cNvPr id="33" name="TextovéPole 32"/>
          <p:cNvSpPr txBox="1"/>
          <p:nvPr/>
        </p:nvSpPr>
        <p:spPr>
          <a:xfrm>
            <a:off x="3145969" y="1061542"/>
            <a:ext cx="1824615" cy="360000"/>
          </a:xfrm>
          <a:prstGeom prst="rect">
            <a:avLst/>
          </a:prstGeom>
          <a:noFill/>
        </p:spPr>
        <p:txBody>
          <a:bodyPr wrap="square" lIns="108000" tIns="90000" rIns="108000" bIns="90000" rtlCol="0">
            <a:noAutofit/>
          </a:bodyPr>
          <a:lstStyle/>
          <a:p>
            <a:r>
              <a:rPr lang="cs-CZ" sz="1100" b="1" dirty="0" smtClean="0">
                <a:solidFill>
                  <a:srgbClr val="3871AA"/>
                </a:solidFill>
                <a:latin typeface="Arial" panose="020B0604020202020204" pitchFamily="34" charset="0"/>
                <a:cs typeface="Arial" panose="020B0604020202020204" pitchFamily="34" charset="0"/>
              </a:rPr>
              <a:t>Stálé ceny</a:t>
            </a:r>
          </a:p>
        </p:txBody>
      </p:sp>
      <p:sp>
        <p:nvSpPr>
          <p:cNvPr id="34" name="TextovéPole 33"/>
          <p:cNvSpPr txBox="1"/>
          <p:nvPr/>
        </p:nvSpPr>
        <p:spPr>
          <a:xfrm>
            <a:off x="6080914" y="1054155"/>
            <a:ext cx="2703086" cy="360000"/>
          </a:xfrm>
          <a:prstGeom prst="rect">
            <a:avLst/>
          </a:prstGeom>
          <a:no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r>
              <a:rPr lang="cs-CZ" sz="1100" dirty="0">
                <a:solidFill>
                  <a:srgbClr val="C00000"/>
                </a:solidFill>
              </a:rPr>
              <a:t>Proměnné </a:t>
            </a:r>
            <a:r>
              <a:rPr lang="cs-CZ" sz="1100" dirty="0" smtClean="0">
                <a:solidFill>
                  <a:srgbClr val="C00000"/>
                </a:solidFill>
              </a:rPr>
              <a:t>ceny (podle energie)</a:t>
            </a:r>
            <a:endParaRPr lang="cs-CZ" sz="1100" dirty="0">
              <a:solidFill>
                <a:srgbClr val="C00000"/>
              </a:solidFill>
            </a:endParaRPr>
          </a:p>
        </p:txBody>
      </p:sp>
      <p:grpSp>
        <p:nvGrpSpPr>
          <p:cNvPr id="10" name="Skupina 9"/>
          <p:cNvGrpSpPr/>
          <p:nvPr/>
        </p:nvGrpSpPr>
        <p:grpSpPr>
          <a:xfrm>
            <a:off x="2949015" y="1081548"/>
            <a:ext cx="3162219" cy="471439"/>
            <a:chOff x="2949015" y="1081548"/>
            <a:chExt cx="3162219" cy="471439"/>
          </a:xfrm>
        </p:grpSpPr>
        <p:sp>
          <p:nvSpPr>
            <p:cNvPr id="6" name="Vývojový diagram: spojnice mezi stránkami 5"/>
            <p:cNvSpPr/>
            <p:nvPr/>
          </p:nvSpPr>
          <p:spPr>
            <a:xfrm>
              <a:off x="2949015" y="1084987"/>
              <a:ext cx="231847" cy="468000"/>
            </a:xfrm>
            <a:prstGeom prst="flowChartOffpageConnector">
              <a:avLst/>
            </a:prstGeom>
            <a:solidFill>
              <a:schemeClr val="bg1"/>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Vývojový diagram: spojnice mezi stránkami 26"/>
            <p:cNvSpPr/>
            <p:nvPr/>
          </p:nvSpPr>
          <p:spPr>
            <a:xfrm>
              <a:off x="5879387" y="1081548"/>
              <a:ext cx="231847" cy="468000"/>
            </a:xfrm>
            <a:prstGeom prst="flowChartOffpageConnector">
              <a:avLst/>
            </a:prstGeom>
            <a:solidFill>
              <a:schemeClr val="bg1"/>
            </a:solidFill>
            <a:ln>
              <a:solidFill>
                <a:srgbClr val="CA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7" name="Vývojový diagram: spojnice mezi stránkami 36"/>
          <p:cNvSpPr/>
          <p:nvPr/>
        </p:nvSpPr>
        <p:spPr>
          <a:xfrm rot="16200000">
            <a:off x="2562686" y="2978678"/>
            <a:ext cx="216000" cy="468000"/>
          </a:xfrm>
          <a:prstGeom prst="flowChartOffpageConnector">
            <a:avLst/>
          </a:prstGeom>
          <a:solidFill>
            <a:schemeClr val="bg1"/>
          </a:solidFill>
          <a:ln>
            <a:solidFill>
              <a:schemeClr val="accent6">
                <a:lumMod val="40000"/>
                <a:lumOff val="6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mezi stránkami 40"/>
          <p:cNvSpPr/>
          <p:nvPr/>
        </p:nvSpPr>
        <p:spPr>
          <a:xfrm rot="16200000">
            <a:off x="2558420" y="5139718"/>
            <a:ext cx="216000" cy="468000"/>
          </a:xfrm>
          <a:prstGeom prst="flowChartOffpageConnector">
            <a:avLst/>
          </a:prstGeom>
          <a:solidFill>
            <a:schemeClr val="bg1"/>
          </a:solidFill>
          <a:ln>
            <a:solidFill>
              <a:schemeClr val="accent6">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mezi stránkami 41"/>
          <p:cNvSpPr/>
          <p:nvPr/>
        </p:nvSpPr>
        <p:spPr>
          <a:xfrm rot="16200000">
            <a:off x="2569681" y="5713203"/>
            <a:ext cx="216000" cy="468000"/>
          </a:xfrm>
          <a:prstGeom prst="flowChartOffpageConnector">
            <a:avLst/>
          </a:prstGeom>
          <a:solidFill>
            <a:schemeClr val="bg1"/>
          </a:solidFill>
          <a:ln>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15468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500"/>
                                        <p:tgtEl>
                                          <p:spTgt spid="4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wipe(left)">
                                      <p:cBhvr>
                                        <p:cTn id="38" dur="500"/>
                                        <p:tgtEl>
                                          <p:spTgt spid="4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7" grpId="0" animBg="1"/>
      <p:bldP spid="41" grpId="0" animBg="1"/>
      <p:bldP spid="4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Skupina 6"/>
          <p:cNvGrpSpPr/>
          <p:nvPr/>
        </p:nvGrpSpPr>
        <p:grpSpPr>
          <a:xfrm>
            <a:off x="550976" y="1505290"/>
            <a:ext cx="7991239" cy="3021019"/>
            <a:chOff x="550976" y="1505290"/>
            <a:chExt cx="7991239" cy="3021019"/>
          </a:xfrm>
        </p:grpSpPr>
        <p:sp>
          <p:nvSpPr>
            <p:cNvPr id="39" name="TextovéPole 38"/>
            <p:cNvSpPr txBox="1"/>
            <p:nvPr/>
          </p:nvSpPr>
          <p:spPr>
            <a:xfrm>
              <a:off x="5868000" y="3236951"/>
              <a:ext cx="2674215" cy="1282949"/>
            </a:xfrm>
            <a:prstGeom prst="rect">
              <a:avLst/>
            </a:prstGeom>
            <a:solidFill>
              <a:srgbClr val="FFF2D9"/>
            </a:solid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endParaRPr lang="cs-CZ" dirty="0" smtClean="0">
                <a:solidFill>
                  <a:srgbClr val="7030A0"/>
                </a:solidFill>
              </a:endParaRPr>
            </a:p>
            <a:p>
              <a:pPr>
                <a:lnSpc>
                  <a:spcPct val="120000"/>
                </a:lnSpc>
              </a:pPr>
              <a:endParaRPr lang="cs-CZ" dirty="0">
                <a:solidFill>
                  <a:srgbClr val="7030A0"/>
                </a:solidFill>
              </a:endParaRPr>
            </a:p>
            <a:p>
              <a:pPr>
                <a:lnSpc>
                  <a:spcPct val="120000"/>
                </a:lnSpc>
              </a:pPr>
              <a:endParaRPr lang="cs-CZ" dirty="0" smtClean="0">
                <a:solidFill>
                  <a:srgbClr val="7030A0"/>
                </a:solidFill>
              </a:endParaRPr>
            </a:p>
            <a:p>
              <a:pPr>
                <a:lnSpc>
                  <a:spcPct val="120000"/>
                </a:lnSpc>
              </a:pPr>
              <a:endParaRPr lang="cs-CZ" sz="1100" dirty="0" smtClean="0">
                <a:solidFill>
                  <a:srgbClr val="7030A0"/>
                </a:solidFill>
              </a:endParaRPr>
            </a:p>
            <a:p>
              <a:pPr>
                <a:lnSpc>
                  <a:spcPct val="120000"/>
                </a:lnSpc>
              </a:pPr>
              <a:r>
                <a:rPr lang="cs-CZ" dirty="0" smtClean="0">
                  <a:solidFill>
                    <a:srgbClr val="7030A0"/>
                  </a:solidFill>
                </a:rPr>
                <a:t>Alternativně (495 Kč/</a:t>
              </a:r>
              <a:r>
                <a:rPr lang="cs-CZ" dirty="0" err="1" smtClean="0">
                  <a:solidFill>
                    <a:srgbClr val="7030A0"/>
                  </a:solidFill>
                </a:rPr>
                <a:t>MWh</a:t>
              </a:r>
              <a:r>
                <a:rPr lang="cs-CZ" dirty="0" smtClean="0">
                  <a:solidFill>
                    <a:srgbClr val="7030A0"/>
                  </a:solidFill>
                </a:rPr>
                <a:t>)</a:t>
              </a:r>
              <a:endParaRPr lang="cs-CZ" dirty="0">
                <a:solidFill>
                  <a:srgbClr val="7030A0"/>
                </a:solidFill>
              </a:endParaRPr>
            </a:p>
            <a:p>
              <a:pPr>
                <a:lnSpc>
                  <a:spcPct val="120000"/>
                </a:lnSpc>
              </a:pPr>
              <a:r>
                <a:rPr lang="cs-CZ" b="0" dirty="0" smtClean="0">
                  <a:solidFill>
                    <a:srgbClr val="7030A0"/>
                  </a:solidFill>
                </a:rPr>
                <a:t>Při </a:t>
              </a:r>
              <a:r>
                <a:rPr lang="cs-CZ" b="0" dirty="0">
                  <a:solidFill>
                    <a:srgbClr val="7030A0"/>
                  </a:solidFill>
                </a:rPr>
                <a:t>dosažení stropu u platby dle </a:t>
              </a:r>
              <a:r>
                <a:rPr lang="cs-CZ" b="0" dirty="0" smtClean="0">
                  <a:solidFill>
                    <a:srgbClr val="7030A0"/>
                  </a:solidFill>
                </a:rPr>
                <a:t>jističe</a:t>
              </a:r>
              <a:endParaRPr lang="cs-CZ" b="0" dirty="0">
                <a:solidFill>
                  <a:srgbClr val="C00000"/>
                </a:solidFill>
              </a:endParaRPr>
            </a:p>
          </p:txBody>
        </p:sp>
        <p:sp>
          <p:nvSpPr>
            <p:cNvPr id="22" name="TextovéPole 21"/>
            <p:cNvSpPr txBox="1"/>
            <p:nvPr/>
          </p:nvSpPr>
          <p:spPr>
            <a:xfrm>
              <a:off x="2941200" y="1508282"/>
              <a:ext cx="2880000" cy="1687949"/>
            </a:xfrm>
            <a:prstGeom prst="rect">
              <a:avLst/>
            </a:prstGeom>
            <a:solidFill>
              <a:srgbClr val="FFF2D9"/>
            </a:solidFill>
            <a:ln w="38100">
              <a:noFill/>
              <a:miter lim="800000"/>
            </a:ln>
          </p:spPr>
          <p:txBody>
            <a:bodyPr wrap="square" lIns="108000" tIns="90000" rIns="108000" bIns="90000" rtlCol="0">
              <a:noAutofit/>
            </a:bodyPr>
            <a:lstStyle/>
            <a:p>
              <a:r>
                <a:rPr lang="cs-CZ" sz="1000" b="1" dirty="0" smtClean="0">
                  <a:solidFill>
                    <a:srgbClr val="3871AA"/>
                  </a:solidFill>
                  <a:latin typeface="Arial" panose="020B0604020202020204" pitchFamily="34" charset="0"/>
                  <a:cs typeface="Arial" panose="020B0604020202020204" pitchFamily="34" charset="0"/>
                </a:rPr>
                <a:t>Cena podle velikosti jističe (Kč/měsíc)</a:t>
              </a:r>
            </a:p>
            <a:p>
              <a:r>
                <a:rPr lang="cs-CZ" sz="1000" dirty="0">
                  <a:solidFill>
                    <a:srgbClr val="3871AA"/>
                  </a:solidFill>
                  <a:latin typeface="Arial" panose="020B0604020202020204" pitchFamily="34" charset="0"/>
                  <a:cs typeface="Arial" panose="020B0604020202020204" pitchFamily="34" charset="0"/>
                </a:rPr>
                <a:t>Fixní složka ceny </a:t>
              </a:r>
              <a:r>
                <a:rPr lang="cs-CZ" sz="1000" dirty="0" smtClean="0">
                  <a:solidFill>
                    <a:srgbClr val="3871AA"/>
                  </a:solidFill>
                  <a:latin typeface="Arial" panose="020B0604020202020204" pitchFamily="34" charset="0"/>
                  <a:cs typeface="Arial" panose="020B0604020202020204" pitchFamily="34" charset="0"/>
                </a:rPr>
                <a:t>distribuce</a:t>
              </a:r>
              <a:endParaRPr lang="cs-CZ" sz="1000" dirty="0">
                <a:solidFill>
                  <a:srgbClr val="3871AA"/>
                </a:solidFill>
                <a:latin typeface="Arial" panose="020B0604020202020204" pitchFamily="34" charset="0"/>
                <a:cs typeface="Arial" panose="020B0604020202020204" pitchFamily="34" charset="0"/>
              </a:endParaRPr>
            </a:p>
          </p:txBody>
        </p:sp>
        <p:sp>
          <p:nvSpPr>
            <p:cNvPr id="25" name="TextovéPole 24"/>
            <p:cNvSpPr txBox="1"/>
            <p:nvPr/>
          </p:nvSpPr>
          <p:spPr>
            <a:xfrm>
              <a:off x="2941200" y="3236951"/>
              <a:ext cx="2880000" cy="540000"/>
            </a:xfrm>
            <a:prstGeom prst="rect">
              <a:avLst/>
            </a:prstGeom>
            <a:solidFill>
              <a:srgbClr val="FFF2D9"/>
            </a:solidFill>
            <a:ln w="38100">
              <a:noFill/>
              <a:miter lim="800000"/>
            </a:ln>
          </p:spPr>
          <p:txBody>
            <a:bodyPr wrap="square" lIns="108000" tIns="90000" rIns="108000" bIns="90000" rtlCol="0">
              <a:noAutofit/>
            </a:bodyPr>
            <a:lstStyle/>
            <a:p>
              <a:pPr>
                <a:lnSpc>
                  <a:spcPct val="120000"/>
                </a:lnSpc>
              </a:pPr>
              <a:r>
                <a:rPr lang="cs-CZ" sz="1000" b="1" dirty="0" smtClean="0">
                  <a:solidFill>
                    <a:srgbClr val="3871AA"/>
                  </a:solidFill>
                  <a:latin typeface="Arial" panose="020B0604020202020204" pitchFamily="34" charset="0"/>
                  <a:cs typeface="Arial" panose="020B0604020202020204" pitchFamily="34" charset="0"/>
                </a:rPr>
                <a:t>Cena </a:t>
              </a:r>
              <a:r>
                <a:rPr lang="cs-CZ" sz="1000" b="1" dirty="0">
                  <a:solidFill>
                    <a:srgbClr val="3871AA"/>
                  </a:solidFill>
                  <a:latin typeface="Arial" panose="020B0604020202020204" pitchFamily="34" charset="0"/>
                  <a:cs typeface="Arial" panose="020B0604020202020204" pitchFamily="34" charset="0"/>
                </a:rPr>
                <a:t>za služby </a:t>
              </a:r>
              <a:r>
                <a:rPr lang="cs-CZ" sz="1000" b="1" dirty="0" smtClean="0">
                  <a:solidFill>
                    <a:srgbClr val="3871AA"/>
                  </a:solidFill>
                  <a:latin typeface="Arial" panose="020B0604020202020204" pitchFamily="34" charset="0"/>
                  <a:cs typeface="Arial" panose="020B0604020202020204" pitchFamily="34" charset="0"/>
                </a:rPr>
                <a:t>OTE (Kč/OM/měsíc</a:t>
              </a:r>
              <a:r>
                <a:rPr lang="cs-CZ" sz="1000" b="1" dirty="0">
                  <a:solidFill>
                    <a:srgbClr val="3871AA"/>
                  </a:solidFill>
                  <a:latin typeface="Arial" panose="020B0604020202020204" pitchFamily="34" charset="0"/>
                  <a:cs typeface="Arial" panose="020B0604020202020204" pitchFamily="34" charset="0"/>
                </a:rPr>
                <a:t>)</a:t>
              </a:r>
              <a:endParaRPr lang="cs-CZ" sz="1000" dirty="0">
                <a:solidFill>
                  <a:srgbClr val="3871AA"/>
                </a:solidFill>
                <a:latin typeface="Arial" panose="020B0604020202020204" pitchFamily="34" charset="0"/>
                <a:cs typeface="Arial" panose="020B0604020202020204" pitchFamily="34" charset="0"/>
              </a:endParaRPr>
            </a:p>
          </p:txBody>
        </p:sp>
        <p:sp>
          <p:nvSpPr>
            <p:cNvPr id="28" name="TextovéPole 27"/>
            <p:cNvSpPr txBox="1"/>
            <p:nvPr/>
          </p:nvSpPr>
          <p:spPr>
            <a:xfrm>
              <a:off x="2941200" y="3817670"/>
              <a:ext cx="2880000" cy="702231"/>
            </a:xfrm>
            <a:prstGeom prst="rect">
              <a:avLst/>
            </a:prstGeom>
            <a:solidFill>
              <a:srgbClr val="FFF2D9"/>
            </a:solidFill>
            <a:ln w="38100">
              <a:noFill/>
              <a:miter lim="800000"/>
            </a:ln>
          </p:spPr>
          <p:txBody>
            <a:bodyPr wrap="square" lIns="108000" tIns="90000" rIns="108000" bIns="90000" rtlCol="0">
              <a:noAutofit/>
            </a:bodyPr>
            <a:lstStyle>
              <a:defPPr>
                <a:defRPr lang="cs-CZ"/>
              </a:defPPr>
              <a:lvl1pPr>
                <a:lnSpc>
                  <a:spcPct val="120000"/>
                </a:lnSpc>
                <a:defRPr sz="1000" b="1">
                  <a:solidFill>
                    <a:srgbClr val="3871AA"/>
                  </a:solidFill>
                  <a:latin typeface="Arial" panose="020B0604020202020204" pitchFamily="34" charset="0"/>
                  <a:cs typeface="Arial" panose="020B0604020202020204" pitchFamily="34" charset="0"/>
                </a:defRPr>
              </a:lvl1pPr>
            </a:lstStyle>
            <a:p>
              <a:r>
                <a:rPr lang="cs-CZ" dirty="0" smtClean="0"/>
                <a:t>Cena </a:t>
              </a:r>
              <a:r>
                <a:rPr lang="cs-CZ" dirty="0"/>
                <a:t>na podporu </a:t>
              </a:r>
              <a:r>
                <a:rPr lang="cs-CZ" dirty="0" smtClean="0"/>
                <a:t>POZE (Kč/A/měsíc</a:t>
              </a:r>
              <a:r>
                <a:rPr lang="cs-CZ" dirty="0"/>
                <a:t>)</a:t>
              </a:r>
              <a:br>
                <a:rPr lang="cs-CZ" dirty="0"/>
              </a:br>
              <a:r>
                <a:rPr lang="cs-CZ" b="0" dirty="0"/>
                <a:t>Podle velikosti </a:t>
              </a:r>
              <a:r>
                <a:rPr lang="cs-CZ" b="0" dirty="0" smtClean="0"/>
                <a:t>jističe</a:t>
              </a:r>
              <a:r>
                <a:rPr lang="cs-CZ" b="0" dirty="0"/>
                <a:t/>
              </a:r>
              <a:br>
                <a:rPr lang="cs-CZ" b="0" dirty="0"/>
              </a:br>
              <a:r>
                <a:rPr lang="cs-CZ" b="0" dirty="0">
                  <a:solidFill>
                    <a:srgbClr val="7030A0"/>
                  </a:solidFill>
                </a:rPr>
                <a:t>Se stropem pro celkovou výši </a:t>
              </a:r>
              <a:r>
                <a:rPr lang="cs-CZ" b="0" dirty="0" smtClean="0">
                  <a:solidFill>
                    <a:srgbClr val="7030A0"/>
                  </a:solidFill>
                </a:rPr>
                <a:t>platby</a:t>
              </a:r>
              <a:endParaRPr lang="cs-CZ" b="0" dirty="0">
                <a:solidFill>
                  <a:srgbClr val="7030A0"/>
                </a:solidFill>
              </a:endParaRPr>
            </a:p>
          </p:txBody>
        </p:sp>
        <p:sp>
          <p:nvSpPr>
            <p:cNvPr id="35" name="TextovéPole 34"/>
            <p:cNvSpPr txBox="1"/>
            <p:nvPr/>
          </p:nvSpPr>
          <p:spPr>
            <a:xfrm>
              <a:off x="5868000" y="1505290"/>
              <a:ext cx="2674215" cy="1086691"/>
            </a:xfrm>
            <a:prstGeom prst="rect">
              <a:avLst/>
            </a:prstGeom>
            <a:solidFill>
              <a:srgbClr val="FFF2D9"/>
            </a:solid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r>
                <a:rPr lang="cs-CZ" dirty="0" smtClean="0">
                  <a:solidFill>
                    <a:srgbClr val="C00000"/>
                  </a:solidFill>
                </a:rPr>
                <a:t>Cena </a:t>
              </a:r>
              <a:r>
                <a:rPr lang="cs-CZ" dirty="0">
                  <a:solidFill>
                    <a:srgbClr val="C00000"/>
                  </a:solidFill>
                </a:rPr>
                <a:t>za </a:t>
              </a:r>
              <a:r>
                <a:rPr lang="cs-CZ" dirty="0" smtClean="0">
                  <a:solidFill>
                    <a:srgbClr val="C00000"/>
                  </a:solidFill>
                </a:rPr>
                <a:t>distribuci (Kč/</a:t>
              </a:r>
              <a:r>
                <a:rPr lang="cs-CZ" dirty="0" err="1" smtClean="0">
                  <a:solidFill>
                    <a:srgbClr val="C00000"/>
                  </a:solidFill>
                </a:rPr>
                <a:t>MWh</a:t>
              </a:r>
              <a:r>
                <a:rPr lang="cs-CZ" dirty="0" smtClean="0">
                  <a:solidFill>
                    <a:srgbClr val="C00000"/>
                  </a:solidFill>
                </a:rPr>
                <a:t>)</a:t>
              </a:r>
              <a:endParaRPr lang="cs-CZ" dirty="0">
                <a:solidFill>
                  <a:srgbClr val="C00000"/>
                </a:solidFill>
              </a:endParaRPr>
            </a:p>
            <a:p>
              <a:pPr>
                <a:lnSpc>
                  <a:spcPct val="120000"/>
                </a:lnSpc>
              </a:pPr>
              <a:r>
                <a:rPr lang="cs-CZ" b="0" dirty="0" smtClean="0">
                  <a:solidFill>
                    <a:srgbClr val="C00000"/>
                  </a:solidFill>
                </a:rPr>
                <a:t>U dvoutarifů </a:t>
              </a:r>
              <a:r>
                <a:rPr lang="cs-CZ" b="0" dirty="0">
                  <a:solidFill>
                    <a:srgbClr val="C00000"/>
                  </a:solidFill>
                </a:rPr>
                <a:t>samostatně pro VT a NT</a:t>
              </a:r>
            </a:p>
          </p:txBody>
        </p:sp>
        <p:sp>
          <p:nvSpPr>
            <p:cNvPr id="30" name="TextovéPole 29"/>
            <p:cNvSpPr txBox="1"/>
            <p:nvPr/>
          </p:nvSpPr>
          <p:spPr>
            <a:xfrm>
              <a:off x="550976" y="1514691"/>
              <a:ext cx="1990101" cy="3011618"/>
            </a:xfrm>
            <a:prstGeom prst="rect">
              <a:avLst/>
            </a:prstGeom>
            <a:solidFill>
              <a:srgbClr val="FFF2D9"/>
            </a:solidFill>
            <a:ln w="38100">
              <a:noFill/>
              <a:miter lim="800000"/>
            </a:ln>
          </p:spPr>
          <p:txBody>
            <a:bodyPr wrap="square" lIns="108000" tIns="90000" rIns="108000" bIns="90000" rtlCol="0">
              <a:noAutofit/>
            </a:bodyPr>
            <a:lstStyle/>
            <a:p>
              <a:r>
                <a:rPr lang="cs-CZ" sz="1100" b="1" dirty="0">
                  <a:solidFill>
                    <a:schemeClr val="tx1">
                      <a:lumMod val="75000"/>
                      <a:lumOff val="25000"/>
                    </a:schemeClr>
                  </a:solidFill>
                  <a:latin typeface="Arial" panose="020B0604020202020204" pitchFamily="34" charset="0"/>
                  <a:cs typeface="Arial" panose="020B0604020202020204" pitchFamily="34" charset="0"/>
                </a:rPr>
                <a:t>Regulované ceny</a:t>
              </a:r>
            </a:p>
            <a:p>
              <a:pPr>
                <a:lnSpc>
                  <a:spcPct val="120000"/>
                </a:lnSpc>
              </a:pPr>
              <a:r>
                <a:rPr lang="cs-CZ" sz="1000" dirty="0" smtClean="0">
                  <a:solidFill>
                    <a:schemeClr val="tx1">
                      <a:lumMod val="75000"/>
                      <a:lumOff val="25000"/>
                    </a:schemeClr>
                  </a:solidFill>
                  <a:latin typeface="Arial" panose="020B0604020202020204" pitchFamily="34" charset="0"/>
                  <a:cs typeface="Arial" panose="020B0604020202020204" pitchFamily="34" charset="0"/>
                </a:rPr>
                <a:t>Cenová rozhodnutí ERÚ</a:t>
              </a:r>
              <a:endParaRPr lang="cs-CZ" sz="1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44" name="TextovéPole 43"/>
            <p:cNvSpPr txBox="1"/>
            <p:nvPr/>
          </p:nvSpPr>
          <p:spPr>
            <a:xfrm>
              <a:off x="5867999" y="2650664"/>
              <a:ext cx="2674215" cy="540000"/>
            </a:xfrm>
            <a:prstGeom prst="rect">
              <a:avLst/>
            </a:prstGeom>
            <a:solidFill>
              <a:srgbClr val="FFF2D9"/>
            </a:solid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r>
                <a:rPr lang="cs-CZ" dirty="0" smtClean="0">
                  <a:solidFill>
                    <a:srgbClr val="C00000"/>
                  </a:solidFill>
                </a:rPr>
                <a:t>Cena </a:t>
              </a:r>
              <a:r>
                <a:rPr lang="cs-CZ" dirty="0">
                  <a:solidFill>
                    <a:srgbClr val="C00000"/>
                  </a:solidFill>
                </a:rPr>
                <a:t>za </a:t>
              </a:r>
              <a:r>
                <a:rPr lang="cs-CZ" dirty="0" smtClean="0">
                  <a:solidFill>
                    <a:srgbClr val="C00000"/>
                  </a:solidFill>
                </a:rPr>
                <a:t>systémové služby (Kč/</a:t>
              </a:r>
              <a:r>
                <a:rPr lang="cs-CZ" dirty="0" err="1" smtClean="0">
                  <a:solidFill>
                    <a:srgbClr val="C00000"/>
                  </a:solidFill>
                </a:rPr>
                <a:t>MWh</a:t>
              </a:r>
              <a:r>
                <a:rPr lang="cs-CZ" dirty="0" smtClean="0">
                  <a:solidFill>
                    <a:srgbClr val="C00000"/>
                  </a:solidFill>
                </a:rPr>
                <a:t>)</a:t>
              </a:r>
              <a:endParaRPr lang="cs-CZ" dirty="0">
                <a:solidFill>
                  <a:srgbClr val="C00000"/>
                </a:solidFill>
              </a:endParaRPr>
            </a:p>
          </p:txBody>
        </p:sp>
      </p:grpSp>
      <p:sp>
        <p:nvSpPr>
          <p:cNvPr id="2" name="Zástupný symbol pro obsah 1"/>
          <p:cNvSpPr>
            <a:spLocks noGrp="1"/>
          </p:cNvSpPr>
          <p:nvPr>
            <p:ph idx="1"/>
          </p:nvPr>
        </p:nvSpPr>
        <p:spPr/>
        <p:txBody>
          <a:bodyPr>
            <a:normAutofit/>
          </a:bodyPr>
          <a:lstStyle/>
          <a:p>
            <a:pPr marL="0" indent="0">
              <a:buNone/>
            </a:pPr>
            <a:endParaRPr lang="cs-CZ" dirty="0" smtClean="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p:txBody>
      </p:sp>
      <p:sp>
        <p:nvSpPr>
          <p:cNvPr id="3" name="Nadpis 2"/>
          <p:cNvSpPr>
            <a:spLocks noGrp="1"/>
          </p:cNvSpPr>
          <p:nvPr>
            <p:ph type="title"/>
          </p:nvPr>
        </p:nvSpPr>
        <p:spPr/>
        <p:txBody>
          <a:bodyPr rIns="360000">
            <a:noAutofit/>
          </a:bodyPr>
          <a:lstStyle/>
          <a:p>
            <a:r>
              <a:rPr lang="pl-PL" sz="1600" dirty="0"/>
              <a:t>Struktura ceny elektřiny na úrovni nn v podmínkách otevřeného </a:t>
            </a:r>
            <a:r>
              <a:rPr lang="pl-PL" sz="1600" dirty="0" smtClean="0"/>
              <a:t>trhu (mezistav </a:t>
            </a:r>
            <a:r>
              <a:rPr lang="pl-PL" sz="1600" dirty="0"/>
              <a:t>v roce 2016)</a:t>
            </a:r>
            <a:endParaRPr lang="cs-CZ" sz="1600" dirty="0">
              <a:solidFill>
                <a:srgbClr val="FFFF00"/>
              </a:solidFill>
            </a:endParaRPr>
          </a:p>
        </p:txBody>
      </p:sp>
      <p:sp>
        <p:nvSpPr>
          <p:cNvPr id="4" name="Zástupný symbol pro zápatí 3"/>
          <p:cNvSpPr>
            <a:spLocks noGrp="1"/>
          </p:cNvSpPr>
          <p:nvPr>
            <p:ph type="ftr" sz="quarter" idx="11"/>
          </p:nvPr>
        </p:nvSpPr>
        <p:spPr>
          <a:xfrm>
            <a:off x="0" y="6507374"/>
            <a:ext cx="8640000" cy="324000"/>
          </a:xfrm>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37</a:t>
            </a:fld>
            <a:endParaRPr lang="cs-CZ" dirty="0"/>
          </a:p>
        </p:txBody>
      </p:sp>
      <p:grpSp>
        <p:nvGrpSpPr>
          <p:cNvPr id="14" name="Skupina 13"/>
          <p:cNvGrpSpPr/>
          <p:nvPr/>
        </p:nvGrpSpPr>
        <p:grpSpPr>
          <a:xfrm>
            <a:off x="550812" y="4732225"/>
            <a:ext cx="7991403" cy="867483"/>
            <a:chOff x="550812" y="4732225"/>
            <a:chExt cx="7991403" cy="867483"/>
          </a:xfrm>
        </p:grpSpPr>
        <p:sp>
          <p:nvSpPr>
            <p:cNvPr id="29" name="TextovéPole 28"/>
            <p:cNvSpPr txBox="1"/>
            <p:nvPr/>
          </p:nvSpPr>
          <p:spPr>
            <a:xfrm>
              <a:off x="2941200" y="4732225"/>
              <a:ext cx="2880000" cy="863589"/>
            </a:xfrm>
            <a:prstGeom prst="rect">
              <a:avLst/>
            </a:prstGeom>
            <a:solidFill>
              <a:srgbClr val="FCDBC0"/>
            </a:solidFill>
            <a:ln w="38100">
              <a:noFill/>
              <a:miter lim="800000"/>
            </a:ln>
          </p:spPr>
          <p:txBody>
            <a:bodyPr wrap="square" lIns="108000" tIns="90000" rIns="108000" bIns="90000" rtlCol="0">
              <a:noAutofit/>
            </a:bodyPr>
            <a:lstStyle/>
            <a:p>
              <a:r>
                <a:rPr lang="cs-CZ" sz="1000" dirty="0">
                  <a:latin typeface="Arial" panose="020B0604020202020204" pitchFamily="34" charset="0"/>
                  <a:cs typeface="Arial" panose="020B0604020202020204" pitchFamily="34" charset="0"/>
                </a:rPr>
                <a:t> </a:t>
              </a:r>
              <a:r>
                <a:rPr lang="cs-CZ" sz="1000" b="1" dirty="0" smtClean="0">
                  <a:solidFill>
                    <a:srgbClr val="3871AA"/>
                  </a:solidFill>
                  <a:latin typeface="Arial" panose="020B0604020202020204" pitchFamily="34" charset="0"/>
                  <a:cs typeface="Arial" panose="020B0604020202020204" pitchFamily="34" charset="0"/>
                </a:rPr>
                <a:t>Fixní cena obchodu (Kč/měsíc)</a:t>
              </a:r>
            </a:p>
            <a:p>
              <a:endParaRPr lang="cs-CZ" sz="1000" b="1" dirty="0">
                <a:solidFill>
                  <a:srgbClr val="3871AA"/>
                </a:solidFill>
                <a:latin typeface="Arial" panose="020B0604020202020204" pitchFamily="34" charset="0"/>
                <a:cs typeface="Arial" panose="020B0604020202020204" pitchFamily="34" charset="0"/>
              </a:endParaRPr>
            </a:p>
          </p:txBody>
        </p:sp>
        <p:sp>
          <p:nvSpPr>
            <p:cNvPr id="38" name="TextovéPole 37"/>
            <p:cNvSpPr txBox="1"/>
            <p:nvPr/>
          </p:nvSpPr>
          <p:spPr>
            <a:xfrm>
              <a:off x="5868000" y="4733632"/>
              <a:ext cx="2674215" cy="863589"/>
            </a:xfrm>
            <a:prstGeom prst="rect">
              <a:avLst/>
            </a:prstGeom>
            <a:solidFill>
              <a:srgbClr val="FCDBC0"/>
            </a:solidFill>
            <a:ln w="38100">
              <a:noFill/>
              <a:miter lim="800000"/>
            </a:ln>
          </p:spPr>
          <p:txBody>
            <a:bodyPr wrap="square" lIns="108000" tIns="90000" rIns="108000" bIns="90000" rtlCol="0">
              <a:noAutofit/>
            </a:bodyPr>
            <a:lstStyle>
              <a:defPPr>
                <a:defRPr lang="cs-CZ"/>
              </a:defPPr>
              <a:lvl1pPr>
                <a:lnSpc>
                  <a:spcPct val="120000"/>
                </a:lnSpc>
                <a:defRPr sz="1000" b="1">
                  <a:solidFill>
                    <a:srgbClr val="3871AA"/>
                  </a:solidFill>
                  <a:latin typeface="Arial" panose="020B0604020202020204" pitchFamily="34" charset="0"/>
                  <a:cs typeface="Arial" panose="020B0604020202020204" pitchFamily="34" charset="0"/>
                </a:defRPr>
              </a:lvl1pPr>
            </a:lstStyle>
            <a:p>
              <a:r>
                <a:rPr lang="cs-CZ" dirty="0" smtClean="0">
                  <a:solidFill>
                    <a:srgbClr val="C00000"/>
                  </a:solidFill>
                </a:rPr>
                <a:t>Cena </a:t>
              </a:r>
              <a:r>
                <a:rPr lang="cs-CZ" dirty="0">
                  <a:solidFill>
                    <a:srgbClr val="C00000"/>
                  </a:solidFill>
                </a:rPr>
                <a:t>za silovou elektřinu (Kč/</a:t>
              </a:r>
              <a:r>
                <a:rPr lang="cs-CZ" dirty="0" err="1">
                  <a:solidFill>
                    <a:srgbClr val="C00000"/>
                  </a:solidFill>
                </a:rPr>
                <a:t>MWh</a:t>
              </a:r>
              <a:r>
                <a:rPr lang="cs-CZ" dirty="0">
                  <a:solidFill>
                    <a:srgbClr val="C00000"/>
                  </a:solidFill>
                </a:rPr>
                <a:t>)</a:t>
              </a:r>
              <a:br>
                <a:rPr lang="cs-CZ" dirty="0">
                  <a:solidFill>
                    <a:srgbClr val="C00000"/>
                  </a:solidFill>
                </a:rPr>
              </a:br>
              <a:r>
                <a:rPr lang="cs-CZ" b="0" dirty="0">
                  <a:solidFill>
                    <a:srgbClr val="C00000"/>
                  </a:solidFill>
                </a:rPr>
                <a:t>U </a:t>
              </a:r>
              <a:r>
                <a:rPr lang="cs-CZ" b="0" dirty="0" smtClean="0">
                  <a:solidFill>
                    <a:srgbClr val="C00000"/>
                  </a:solidFill>
                </a:rPr>
                <a:t>dvoutarifů </a:t>
              </a:r>
              <a:r>
                <a:rPr lang="cs-CZ" b="0" dirty="0">
                  <a:solidFill>
                    <a:srgbClr val="C00000"/>
                  </a:solidFill>
                </a:rPr>
                <a:t>samostatně pro VT a NT</a:t>
              </a:r>
            </a:p>
            <a:p>
              <a:endParaRPr lang="cs-CZ" dirty="0">
                <a:solidFill>
                  <a:srgbClr val="C00000"/>
                </a:solidFill>
              </a:endParaRPr>
            </a:p>
          </p:txBody>
        </p:sp>
        <p:sp>
          <p:nvSpPr>
            <p:cNvPr id="31" name="TextovéPole 30"/>
            <p:cNvSpPr txBox="1"/>
            <p:nvPr/>
          </p:nvSpPr>
          <p:spPr>
            <a:xfrm>
              <a:off x="550812" y="4736119"/>
              <a:ext cx="1990101" cy="863589"/>
            </a:xfrm>
            <a:prstGeom prst="rect">
              <a:avLst/>
            </a:prstGeom>
            <a:solidFill>
              <a:srgbClr val="FCDBC0"/>
            </a:solidFill>
            <a:ln w="38100">
              <a:noFill/>
              <a:miter lim="800000"/>
            </a:ln>
          </p:spPr>
          <p:txBody>
            <a:bodyPr wrap="square" lIns="108000" tIns="90000" rIns="108000" bIns="90000" rtlCol="0">
              <a:noAutofit/>
            </a:bodyPr>
            <a:lstStyle/>
            <a:p>
              <a:r>
                <a:rPr lang="cs-CZ" sz="1100" b="1" dirty="0">
                  <a:solidFill>
                    <a:schemeClr val="tx1">
                      <a:lumMod val="75000"/>
                      <a:lumOff val="25000"/>
                    </a:schemeClr>
                  </a:solidFill>
                  <a:latin typeface="Arial" panose="020B0604020202020204" pitchFamily="34" charset="0"/>
                  <a:cs typeface="Arial" panose="020B0604020202020204" pitchFamily="34" charset="0"/>
                </a:rPr>
                <a:t>Volné tržní </a:t>
              </a:r>
              <a:r>
                <a:rPr lang="cs-CZ" sz="1100" b="1" dirty="0" smtClean="0">
                  <a:solidFill>
                    <a:schemeClr val="tx1">
                      <a:lumMod val="75000"/>
                      <a:lumOff val="25000"/>
                    </a:schemeClr>
                  </a:solidFill>
                  <a:latin typeface="Arial" panose="020B0604020202020204" pitchFamily="34" charset="0"/>
                  <a:cs typeface="Arial" panose="020B0604020202020204" pitchFamily="34" charset="0"/>
                </a:rPr>
                <a:t>ceny</a:t>
              </a:r>
              <a:r>
                <a:rPr lang="cs-CZ" sz="1000" dirty="0" smtClean="0">
                  <a:solidFill>
                    <a:schemeClr val="tx1">
                      <a:lumMod val="75000"/>
                      <a:lumOff val="25000"/>
                    </a:schemeClr>
                  </a:solidFill>
                  <a:latin typeface="Arial" panose="020B0604020202020204" pitchFamily="34" charset="0"/>
                  <a:cs typeface="Arial" panose="020B0604020202020204" pitchFamily="34" charset="0"/>
                </a:rPr>
                <a:t/>
              </a:r>
              <a:br>
                <a:rPr lang="cs-CZ" sz="1000" dirty="0" smtClean="0">
                  <a:solidFill>
                    <a:schemeClr val="tx1">
                      <a:lumMod val="75000"/>
                      <a:lumOff val="25000"/>
                    </a:schemeClr>
                  </a:solidFill>
                  <a:latin typeface="Arial" panose="020B0604020202020204" pitchFamily="34" charset="0"/>
                  <a:cs typeface="Arial" panose="020B0604020202020204" pitchFamily="34" charset="0"/>
                </a:rPr>
              </a:br>
              <a:r>
                <a:rPr lang="cs-CZ" sz="1000" dirty="0" smtClean="0">
                  <a:solidFill>
                    <a:schemeClr val="tx1">
                      <a:lumMod val="75000"/>
                      <a:lumOff val="25000"/>
                    </a:schemeClr>
                  </a:solidFill>
                  <a:latin typeface="Arial" panose="020B0604020202020204" pitchFamily="34" charset="0"/>
                  <a:cs typeface="Arial" panose="020B0604020202020204" pitchFamily="34" charset="0"/>
                </a:rPr>
                <a:t>Dle </a:t>
              </a:r>
              <a:r>
                <a:rPr lang="cs-CZ" sz="1000" dirty="0">
                  <a:solidFill>
                    <a:schemeClr val="tx1">
                      <a:lumMod val="75000"/>
                      <a:lumOff val="25000"/>
                    </a:schemeClr>
                  </a:solidFill>
                  <a:latin typeface="Arial" panose="020B0604020202020204" pitchFamily="34" charset="0"/>
                  <a:cs typeface="Arial" panose="020B0604020202020204" pitchFamily="34" charset="0"/>
                </a:rPr>
                <a:t>nabídky dodavatele </a:t>
              </a:r>
              <a:r>
                <a:rPr lang="cs-CZ" sz="1000" dirty="0" smtClean="0">
                  <a:solidFill>
                    <a:schemeClr val="tx1">
                      <a:lumMod val="75000"/>
                      <a:lumOff val="25000"/>
                    </a:schemeClr>
                  </a:solidFill>
                  <a:latin typeface="Arial" panose="020B0604020202020204" pitchFamily="34" charset="0"/>
                  <a:cs typeface="Arial" panose="020B0604020202020204" pitchFamily="34" charset="0"/>
                </a:rPr>
                <a:t>energie</a:t>
              </a:r>
              <a:endParaRPr lang="cs-CZ" sz="1000" dirty="0">
                <a:solidFill>
                  <a:schemeClr val="tx1">
                    <a:lumMod val="75000"/>
                    <a:lumOff val="25000"/>
                  </a:schemeClr>
                </a:solidFill>
                <a:latin typeface="Arial" panose="020B0604020202020204" pitchFamily="34" charset="0"/>
                <a:cs typeface="Arial" panose="020B0604020202020204" pitchFamily="34" charset="0"/>
              </a:endParaRPr>
            </a:p>
          </p:txBody>
        </p:sp>
      </p:grpSp>
      <p:grpSp>
        <p:nvGrpSpPr>
          <p:cNvPr id="15" name="Skupina 14"/>
          <p:cNvGrpSpPr/>
          <p:nvPr/>
        </p:nvGrpSpPr>
        <p:grpSpPr>
          <a:xfrm>
            <a:off x="550812" y="5653636"/>
            <a:ext cx="7991403" cy="540000"/>
            <a:chOff x="550812" y="5653636"/>
            <a:chExt cx="7991403" cy="540000"/>
          </a:xfrm>
        </p:grpSpPr>
        <p:sp>
          <p:nvSpPr>
            <p:cNvPr id="36" name="TextovéPole 35"/>
            <p:cNvSpPr txBox="1"/>
            <p:nvPr/>
          </p:nvSpPr>
          <p:spPr>
            <a:xfrm>
              <a:off x="5868000" y="5653636"/>
              <a:ext cx="2674215" cy="540000"/>
            </a:xfrm>
            <a:prstGeom prst="rect">
              <a:avLst/>
            </a:prstGeom>
            <a:solidFill>
              <a:schemeClr val="bg1">
                <a:lumMod val="85000"/>
              </a:schemeClr>
            </a:solid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dirty="0">
                  <a:solidFill>
                    <a:srgbClr val="C00000"/>
                  </a:solidFill>
                </a:rPr>
                <a:t>Daň z elektřiny (Kč/</a:t>
              </a:r>
              <a:r>
                <a:rPr lang="cs-CZ" dirty="0" err="1">
                  <a:solidFill>
                    <a:srgbClr val="C00000"/>
                  </a:solidFill>
                </a:rPr>
                <a:t>MWh</a:t>
              </a:r>
              <a:r>
                <a:rPr lang="cs-CZ" dirty="0">
                  <a:solidFill>
                    <a:srgbClr val="C00000"/>
                  </a:solidFill>
                </a:rPr>
                <a:t>)</a:t>
              </a:r>
            </a:p>
          </p:txBody>
        </p:sp>
        <p:sp>
          <p:nvSpPr>
            <p:cNvPr id="32" name="TextovéPole 31"/>
            <p:cNvSpPr txBox="1"/>
            <p:nvPr/>
          </p:nvSpPr>
          <p:spPr>
            <a:xfrm>
              <a:off x="550812" y="5653636"/>
              <a:ext cx="1990101" cy="540000"/>
            </a:xfrm>
            <a:prstGeom prst="rect">
              <a:avLst/>
            </a:prstGeom>
            <a:solidFill>
              <a:schemeClr val="bg1">
                <a:lumMod val="85000"/>
              </a:schemeClr>
            </a:solid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sz="1100" dirty="0"/>
                <a:t>Daň z elektřiny</a:t>
              </a:r>
            </a:p>
          </p:txBody>
        </p:sp>
      </p:grpSp>
      <p:grpSp>
        <p:nvGrpSpPr>
          <p:cNvPr id="12" name="Skupina 11"/>
          <p:cNvGrpSpPr/>
          <p:nvPr/>
        </p:nvGrpSpPr>
        <p:grpSpPr>
          <a:xfrm>
            <a:off x="2699308" y="1406768"/>
            <a:ext cx="5940692" cy="5230334"/>
            <a:chOff x="2703558" y="1406768"/>
            <a:chExt cx="5721428" cy="5230334"/>
          </a:xfrm>
        </p:grpSpPr>
        <p:sp>
          <p:nvSpPr>
            <p:cNvPr id="43" name="Obdélník 42"/>
            <p:cNvSpPr/>
            <p:nvPr/>
          </p:nvSpPr>
          <p:spPr>
            <a:xfrm>
              <a:off x="2814449" y="1406768"/>
              <a:ext cx="5610537" cy="4915878"/>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TextovéPole 39"/>
            <p:cNvSpPr txBox="1"/>
            <p:nvPr/>
          </p:nvSpPr>
          <p:spPr>
            <a:xfrm>
              <a:off x="2703558" y="6328583"/>
              <a:ext cx="1560874" cy="308519"/>
            </a:xfrm>
            <a:prstGeom prst="rect">
              <a:avLst/>
            </a:prstGeom>
            <a:no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sz="1200" dirty="0">
                  <a:solidFill>
                    <a:schemeClr val="bg1">
                      <a:lumMod val="50000"/>
                    </a:schemeClr>
                  </a:solidFill>
                </a:rPr>
                <a:t>+ DPH 21 %</a:t>
              </a:r>
            </a:p>
          </p:txBody>
        </p:sp>
      </p:grpSp>
      <p:sp>
        <p:nvSpPr>
          <p:cNvPr id="33" name="TextovéPole 32"/>
          <p:cNvSpPr txBox="1"/>
          <p:nvPr/>
        </p:nvSpPr>
        <p:spPr>
          <a:xfrm>
            <a:off x="3145969" y="1061542"/>
            <a:ext cx="1824615" cy="360000"/>
          </a:xfrm>
          <a:prstGeom prst="rect">
            <a:avLst/>
          </a:prstGeom>
          <a:noFill/>
        </p:spPr>
        <p:txBody>
          <a:bodyPr wrap="square" lIns="108000" tIns="90000" rIns="108000" bIns="90000" rtlCol="0">
            <a:noAutofit/>
          </a:bodyPr>
          <a:lstStyle/>
          <a:p>
            <a:r>
              <a:rPr lang="cs-CZ" sz="1100" b="1" dirty="0" smtClean="0">
                <a:solidFill>
                  <a:srgbClr val="3871AA"/>
                </a:solidFill>
                <a:latin typeface="Arial" panose="020B0604020202020204" pitchFamily="34" charset="0"/>
                <a:cs typeface="Arial" panose="020B0604020202020204" pitchFamily="34" charset="0"/>
              </a:rPr>
              <a:t>Stálé ceny</a:t>
            </a:r>
          </a:p>
        </p:txBody>
      </p:sp>
      <p:sp>
        <p:nvSpPr>
          <p:cNvPr id="34" name="TextovéPole 33"/>
          <p:cNvSpPr txBox="1"/>
          <p:nvPr/>
        </p:nvSpPr>
        <p:spPr>
          <a:xfrm>
            <a:off x="6080914" y="1054155"/>
            <a:ext cx="2703086" cy="360000"/>
          </a:xfrm>
          <a:prstGeom prst="rect">
            <a:avLst/>
          </a:prstGeom>
          <a:no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r>
              <a:rPr lang="cs-CZ" sz="1100" dirty="0">
                <a:solidFill>
                  <a:srgbClr val="C00000"/>
                </a:solidFill>
              </a:rPr>
              <a:t>Proměnné </a:t>
            </a:r>
            <a:r>
              <a:rPr lang="cs-CZ" sz="1100" dirty="0" smtClean="0">
                <a:solidFill>
                  <a:srgbClr val="C00000"/>
                </a:solidFill>
              </a:rPr>
              <a:t>ceny (podle energie)</a:t>
            </a:r>
            <a:endParaRPr lang="cs-CZ" sz="1100" dirty="0">
              <a:solidFill>
                <a:srgbClr val="C00000"/>
              </a:solidFill>
            </a:endParaRPr>
          </a:p>
        </p:txBody>
      </p:sp>
      <p:grpSp>
        <p:nvGrpSpPr>
          <p:cNvPr id="10" name="Skupina 9"/>
          <p:cNvGrpSpPr/>
          <p:nvPr/>
        </p:nvGrpSpPr>
        <p:grpSpPr>
          <a:xfrm>
            <a:off x="2949015" y="1081548"/>
            <a:ext cx="3162219" cy="471439"/>
            <a:chOff x="2949015" y="1081548"/>
            <a:chExt cx="3162219" cy="471439"/>
          </a:xfrm>
        </p:grpSpPr>
        <p:sp>
          <p:nvSpPr>
            <p:cNvPr id="6" name="Vývojový diagram: spojnice mezi stránkami 5"/>
            <p:cNvSpPr/>
            <p:nvPr/>
          </p:nvSpPr>
          <p:spPr>
            <a:xfrm>
              <a:off x="2949015" y="1084987"/>
              <a:ext cx="231847" cy="468000"/>
            </a:xfrm>
            <a:prstGeom prst="flowChartOffpageConnector">
              <a:avLst/>
            </a:prstGeom>
            <a:solidFill>
              <a:schemeClr val="bg1"/>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Vývojový diagram: spojnice mezi stránkami 26"/>
            <p:cNvSpPr/>
            <p:nvPr/>
          </p:nvSpPr>
          <p:spPr>
            <a:xfrm>
              <a:off x="5879387" y="1081548"/>
              <a:ext cx="231847" cy="468000"/>
            </a:xfrm>
            <a:prstGeom prst="flowChartOffpageConnector">
              <a:avLst/>
            </a:prstGeom>
            <a:solidFill>
              <a:schemeClr val="bg1"/>
            </a:solidFill>
            <a:ln>
              <a:solidFill>
                <a:srgbClr val="CA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7" name="Vývojový diagram: spojnice mezi stránkami 36"/>
          <p:cNvSpPr/>
          <p:nvPr/>
        </p:nvSpPr>
        <p:spPr>
          <a:xfrm rot="16200000">
            <a:off x="2562686" y="2978678"/>
            <a:ext cx="216000" cy="468000"/>
          </a:xfrm>
          <a:prstGeom prst="flowChartOffpageConnector">
            <a:avLst/>
          </a:prstGeom>
          <a:solidFill>
            <a:schemeClr val="bg1"/>
          </a:solidFill>
          <a:ln>
            <a:solidFill>
              <a:schemeClr val="accent6">
                <a:lumMod val="40000"/>
                <a:lumOff val="6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mezi stránkami 40"/>
          <p:cNvSpPr/>
          <p:nvPr/>
        </p:nvSpPr>
        <p:spPr>
          <a:xfrm rot="16200000">
            <a:off x="2558420" y="5139718"/>
            <a:ext cx="216000" cy="468000"/>
          </a:xfrm>
          <a:prstGeom prst="flowChartOffpageConnector">
            <a:avLst/>
          </a:prstGeom>
          <a:solidFill>
            <a:schemeClr val="bg1"/>
          </a:solidFill>
          <a:ln>
            <a:solidFill>
              <a:schemeClr val="accent6">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mezi stránkami 41"/>
          <p:cNvSpPr/>
          <p:nvPr/>
        </p:nvSpPr>
        <p:spPr>
          <a:xfrm rot="16200000">
            <a:off x="2569681" y="5713203"/>
            <a:ext cx="216000" cy="468000"/>
          </a:xfrm>
          <a:prstGeom prst="flowChartOffpageConnector">
            <a:avLst/>
          </a:prstGeom>
          <a:solidFill>
            <a:schemeClr val="bg1"/>
          </a:solidFill>
          <a:ln>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0227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500"/>
                                        <p:tgtEl>
                                          <p:spTgt spid="4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wipe(left)">
                                      <p:cBhvr>
                                        <p:cTn id="38" dur="500"/>
                                        <p:tgtEl>
                                          <p:spTgt spid="4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7" grpId="0" animBg="1"/>
      <p:bldP spid="41" grpId="0" animBg="1"/>
      <p:bldP spid="4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endParaRPr lang="cs-CZ" dirty="0" smtClean="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p:txBody>
      </p:sp>
      <p:sp>
        <p:nvSpPr>
          <p:cNvPr id="3" name="Nadpis 2"/>
          <p:cNvSpPr>
            <a:spLocks noGrp="1"/>
          </p:cNvSpPr>
          <p:nvPr>
            <p:ph type="title"/>
          </p:nvPr>
        </p:nvSpPr>
        <p:spPr/>
        <p:txBody>
          <a:bodyPr rIns="360000">
            <a:noAutofit/>
          </a:bodyPr>
          <a:lstStyle/>
          <a:p>
            <a:r>
              <a:rPr lang="pl-PL" sz="1600" dirty="0"/>
              <a:t>Struktura ceny elektřiny na úrovni </a:t>
            </a:r>
            <a:r>
              <a:rPr lang="pl-PL" sz="1600" dirty="0" smtClean="0"/>
              <a:t>nn v </a:t>
            </a:r>
            <a:r>
              <a:rPr lang="pl-PL" sz="1600" dirty="0"/>
              <a:t>podmínkách otevřeného </a:t>
            </a:r>
            <a:r>
              <a:rPr lang="pl-PL" sz="1600" dirty="0" smtClean="0"/>
              <a:t>trhu (návrh </a:t>
            </a:r>
            <a:r>
              <a:rPr lang="pl-PL" sz="1600" dirty="0"/>
              <a:t>tarifní </a:t>
            </a:r>
            <a:r>
              <a:rPr lang="pl-PL" sz="1600" dirty="0" smtClean="0"/>
              <a:t>struktury od </a:t>
            </a:r>
            <a:r>
              <a:rPr lang="pl-PL" sz="1600" dirty="0"/>
              <a:t>1. 1. 2017)</a:t>
            </a:r>
            <a:endParaRPr lang="cs-CZ" sz="1600" dirty="0">
              <a:solidFill>
                <a:srgbClr val="FFFF00"/>
              </a:solidFill>
            </a:endParaRPr>
          </a:p>
        </p:txBody>
      </p:sp>
      <p:sp>
        <p:nvSpPr>
          <p:cNvPr id="4" name="Zástupný symbol pro zápatí 3"/>
          <p:cNvSpPr>
            <a:spLocks noGrp="1"/>
          </p:cNvSpPr>
          <p:nvPr>
            <p:ph type="ftr" sz="quarter" idx="11"/>
          </p:nvPr>
        </p:nvSpPr>
        <p:spPr>
          <a:xfrm>
            <a:off x="0" y="6507374"/>
            <a:ext cx="8640000" cy="324000"/>
          </a:xfrm>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38</a:t>
            </a:fld>
            <a:endParaRPr lang="cs-CZ" dirty="0"/>
          </a:p>
        </p:txBody>
      </p:sp>
      <p:grpSp>
        <p:nvGrpSpPr>
          <p:cNvPr id="13" name="Skupina 12"/>
          <p:cNvGrpSpPr/>
          <p:nvPr/>
        </p:nvGrpSpPr>
        <p:grpSpPr>
          <a:xfrm>
            <a:off x="550976" y="1505290"/>
            <a:ext cx="7991239" cy="3021019"/>
            <a:chOff x="550976" y="1505290"/>
            <a:chExt cx="7991239" cy="3021019"/>
          </a:xfrm>
        </p:grpSpPr>
        <p:sp>
          <p:nvSpPr>
            <p:cNvPr id="22" name="TextovéPole 21"/>
            <p:cNvSpPr txBox="1"/>
            <p:nvPr/>
          </p:nvSpPr>
          <p:spPr>
            <a:xfrm>
              <a:off x="2941200" y="1508283"/>
              <a:ext cx="2880000" cy="540000"/>
            </a:xfrm>
            <a:prstGeom prst="rect">
              <a:avLst/>
            </a:prstGeom>
            <a:solidFill>
              <a:srgbClr val="FFF2D9"/>
            </a:solidFill>
            <a:ln w="38100">
              <a:noFill/>
              <a:miter lim="800000"/>
            </a:ln>
          </p:spPr>
          <p:txBody>
            <a:bodyPr wrap="square" lIns="108000" tIns="90000" rIns="108000" bIns="90000" rtlCol="0">
              <a:noAutofit/>
            </a:bodyPr>
            <a:lstStyle/>
            <a:p>
              <a:r>
                <a:rPr lang="cs-CZ" sz="1000" b="1" dirty="0" smtClean="0">
                  <a:solidFill>
                    <a:srgbClr val="3871AA"/>
                  </a:solidFill>
                  <a:latin typeface="Arial" panose="020B0604020202020204" pitchFamily="34" charset="0"/>
                  <a:cs typeface="Arial" panose="020B0604020202020204" pitchFamily="34" charset="0"/>
                </a:rPr>
                <a:t>Cena </a:t>
              </a:r>
              <a:r>
                <a:rPr lang="cs-CZ" sz="1000" b="1" dirty="0">
                  <a:solidFill>
                    <a:srgbClr val="3871AA"/>
                  </a:solidFill>
                  <a:latin typeface="Arial" panose="020B0604020202020204" pitchFamily="34" charset="0"/>
                  <a:cs typeface="Arial" panose="020B0604020202020204" pitchFamily="34" charset="0"/>
                </a:rPr>
                <a:t>za rezervovaný </a:t>
              </a:r>
              <a:r>
                <a:rPr lang="cs-CZ" sz="1000" b="1" dirty="0" smtClean="0">
                  <a:solidFill>
                    <a:srgbClr val="3871AA"/>
                  </a:solidFill>
                  <a:latin typeface="Arial" panose="020B0604020202020204" pitchFamily="34" charset="0"/>
                  <a:cs typeface="Arial" panose="020B0604020202020204" pitchFamily="34" charset="0"/>
                </a:rPr>
                <a:t>příkon (Kč/A/měsíc)</a:t>
              </a:r>
              <a:endParaRPr lang="cs-CZ" sz="1000" b="1" dirty="0">
                <a:solidFill>
                  <a:srgbClr val="3871AA"/>
                </a:solidFill>
                <a:latin typeface="Arial" panose="020B0604020202020204" pitchFamily="34" charset="0"/>
                <a:cs typeface="Arial" panose="020B0604020202020204" pitchFamily="34" charset="0"/>
              </a:endParaRPr>
            </a:p>
            <a:p>
              <a:pPr>
                <a:lnSpc>
                  <a:spcPct val="120000"/>
                </a:lnSpc>
              </a:pPr>
              <a:r>
                <a:rPr lang="cs-CZ" sz="1000" dirty="0">
                  <a:solidFill>
                    <a:srgbClr val="3871AA"/>
                  </a:solidFill>
                  <a:latin typeface="Arial" panose="020B0604020202020204" pitchFamily="34" charset="0"/>
                  <a:cs typeface="Arial" panose="020B0604020202020204" pitchFamily="34" charset="0"/>
                </a:rPr>
                <a:t>P</a:t>
              </a:r>
              <a:r>
                <a:rPr lang="cs-CZ" sz="1000" dirty="0" smtClean="0">
                  <a:solidFill>
                    <a:srgbClr val="3871AA"/>
                  </a:solidFill>
                  <a:latin typeface="Arial" panose="020B0604020202020204" pitchFamily="34" charset="0"/>
                  <a:cs typeface="Arial" panose="020B0604020202020204" pitchFamily="34" charset="0"/>
                </a:rPr>
                <a:t>odle </a:t>
              </a:r>
              <a:r>
                <a:rPr lang="cs-CZ" sz="1000" dirty="0">
                  <a:solidFill>
                    <a:srgbClr val="3871AA"/>
                  </a:solidFill>
                  <a:latin typeface="Arial" panose="020B0604020202020204" pitchFamily="34" charset="0"/>
                  <a:cs typeface="Arial" panose="020B0604020202020204" pitchFamily="34" charset="0"/>
                </a:rPr>
                <a:t>velikosti </a:t>
              </a:r>
              <a:r>
                <a:rPr lang="cs-CZ" sz="1000" dirty="0" smtClean="0">
                  <a:solidFill>
                    <a:srgbClr val="3871AA"/>
                  </a:solidFill>
                  <a:latin typeface="Arial" panose="020B0604020202020204" pitchFamily="34" charset="0"/>
                  <a:cs typeface="Arial" panose="020B0604020202020204" pitchFamily="34" charset="0"/>
                </a:rPr>
                <a:t>jističe</a:t>
              </a:r>
              <a:endParaRPr lang="cs-CZ" sz="1000" dirty="0">
                <a:solidFill>
                  <a:srgbClr val="3871AA"/>
                </a:solidFill>
                <a:latin typeface="Arial" panose="020B0604020202020204" pitchFamily="34" charset="0"/>
                <a:cs typeface="Arial" panose="020B0604020202020204" pitchFamily="34" charset="0"/>
              </a:endParaRPr>
            </a:p>
          </p:txBody>
        </p:sp>
        <p:sp>
          <p:nvSpPr>
            <p:cNvPr id="23" name="TextovéPole 22"/>
            <p:cNvSpPr txBox="1"/>
            <p:nvPr/>
          </p:nvSpPr>
          <p:spPr>
            <a:xfrm>
              <a:off x="2941200" y="2083108"/>
              <a:ext cx="2880000" cy="540000"/>
            </a:xfrm>
            <a:prstGeom prst="rect">
              <a:avLst/>
            </a:prstGeom>
            <a:solidFill>
              <a:srgbClr val="FFF2D9"/>
            </a:solidFill>
            <a:ln w="38100">
              <a:noFill/>
              <a:miter lim="800000"/>
            </a:ln>
          </p:spPr>
          <p:txBody>
            <a:bodyPr wrap="square" lIns="108000" tIns="90000" rIns="108000" bIns="90000" rtlCol="0">
              <a:noAutofit/>
            </a:bodyPr>
            <a:lstStyle/>
            <a:p>
              <a:pPr>
                <a:lnSpc>
                  <a:spcPct val="120000"/>
                </a:lnSpc>
              </a:pPr>
              <a:r>
                <a:rPr lang="cs-CZ" sz="1000" b="1" dirty="0" smtClean="0">
                  <a:solidFill>
                    <a:srgbClr val="3871AA"/>
                  </a:solidFill>
                  <a:latin typeface="Arial" panose="020B0604020202020204" pitchFamily="34" charset="0"/>
                  <a:cs typeface="Arial" panose="020B0604020202020204" pitchFamily="34" charset="0"/>
                </a:rPr>
                <a:t>Cena </a:t>
              </a:r>
              <a:r>
                <a:rPr lang="cs-CZ" sz="1000" b="1" dirty="0">
                  <a:solidFill>
                    <a:srgbClr val="3871AA"/>
                  </a:solidFill>
                  <a:latin typeface="Arial" panose="020B0604020202020204" pitchFamily="34" charset="0"/>
                  <a:cs typeface="Arial" panose="020B0604020202020204" pitchFamily="34" charset="0"/>
                </a:rPr>
                <a:t>za systémové služby  (Kč/A/měsíc)</a:t>
              </a:r>
            </a:p>
            <a:p>
              <a:r>
                <a:rPr lang="cs-CZ" sz="1000" dirty="0" smtClean="0">
                  <a:solidFill>
                    <a:srgbClr val="3871AA"/>
                  </a:solidFill>
                  <a:latin typeface="Arial" panose="020B0604020202020204" pitchFamily="34" charset="0"/>
                  <a:cs typeface="Arial" panose="020B0604020202020204" pitchFamily="34" charset="0"/>
                </a:rPr>
                <a:t>Podle </a:t>
              </a:r>
              <a:r>
                <a:rPr lang="cs-CZ" sz="1000" dirty="0">
                  <a:solidFill>
                    <a:srgbClr val="3871AA"/>
                  </a:solidFill>
                  <a:latin typeface="Arial" panose="020B0604020202020204" pitchFamily="34" charset="0"/>
                  <a:cs typeface="Arial" panose="020B0604020202020204" pitchFamily="34" charset="0"/>
                </a:rPr>
                <a:t>velikosti </a:t>
              </a:r>
              <a:r>
                <a:rPr lang="cs-CZ" sz="1000" dirty="0" smtClean="0">
                  <a:solidFill>
                    <a:srgbClr val="3871AA"/>
                  </a:solidFill>
                  <a:latin typeface="Arial" panose="020B0604020202020204" pitchFamily="34" charset="0"/>
                  <a:cs typeface="Arial" panose="020B0604020202020204" pitchFamily="34" charset="0"/>
                </a:rPr>
                <a:t>jističe</a:t>
              </a:r>
              <a:endParaRPr lang="cs-CZ" sz="1000" dirty="0">
                <a:solidFill>
                  <a:srgbClr val="3871AA"/>
                </a:solidFill>
                <a:latin typeface="Arial" panose="020B0604020202020204" pitchFamily="34" charset="0"/>
                <a:cs typeface="Arial" panose="020B0604020202020204" pitchFamily="34" charset="0"/>
              </a:endParaRPr>
            </a:p>
          </p:txBody>
        </p:sp>
        <p:sp>
          <p:nvSpPr>
            <p:cNvPr id="24" name="TextovéPole 23"/>
            <p:cNvSpPr txBox="1"/>
            <p:nvPr/>
          </p:nvSpPr>
          <p:spPr>
            <a:xfrm>
              <a:off x="2941200" y="2656232"/>
              <a:ext cx="2880000" cy="540000"/>
            </a:xfrm>
            <a:prstGeom prst="rect">
              <a:avLst/>
            </a:prstGeom>
            <a:solidFill>
              <a:srgbClr val="FFF2D9"/>
            </a:solidFill>
            <a:ln w="38100">
              <a:noFill/>
              <a:miter lim="800000"/>
            </a:ln>
          </p:spPr>
          <p:txBody>
            <a:bodyPr wrap="square" lIns="108000" tIns="90000" rIns="108000" bIns="90000" rtlCol="0">
              <a:noAutofit/>
            </a:bodyPr>
            <a:lstStyle/>
            <a:p>
              <a:pPr>
                <a:lnSpc>
                  <a:spcPct val="120000"/>
                </a:lnSpc>
              </a:pPr>
              <a:r>
                <a:rPr lang="cs-CZ" sz="1000" b="1" dirty="0" smtClean="0">
                  <a:solidFill>
                    <a:srgbClr val="3871AA"/>
                  </a:solidFill>
                  <a:latin typeface="Arial" panose="020B0604020202020204" pitchFamily="34" charset="0"/>
                  <a:cs typeface="Arial" panose="020B0604020202020204" pitchFamily="34" charset="0"/>
                </a:rPr>
                <a:t>Cena </a:t>
              </a:r>
              <a:r>
                <a:rPr lang="cs-CZ" sz="1000" b="1" dirty="0">
                  <a:solidFill>
                    <a:srgbClr val="3871AA"/>
                  </a:solidFill>
                  <a:latin typeface="Arial" panose="020B0604020202020204" pitchFamily="34" charset="0"/>
                  <a:cs typeface="Arial" panose="020B0604020202020204" pitchFamily="34" charset="0"/>
                </a:rPr>
                <a:t>za místo připojení  (</a:t>
              </a:r>
              <a:r>
                <a:rPr lang="cs-CZ" sz="1000" b="1" dirty="0" smtClean="0">
                  <a:solidFill>
                    <a:srgbClr val="3871AA"/>
                  </a:solidFill>
                  <a:latin typeface="Arial" panose="020B0604020202020204" pitchFamily="34" charset="0"/>
                  <a:cs typeface="Arial" panose="020B0604020202020204" pitchFamily="34" charset="0"/>
                </a:rPr>
                <a:t>Kč/měsíc</a:t>
              </a:r>
              <a:r>
                <a:rPr lang="cs-CZ" sz="1000" b="1" dirty="0">
                  <a:solidFill>
                    <a:srgbClr val="3871AA"/>
                  </a:solidFill>
                  <a:latin typeface="Arial" panose="020B0604020202020204" pitchFamily="34" charset="0"/>
                  <a:cs typeface="Arial" panose="020B0604020202020204" pitchFamily="34" charset="0"/>
                </a:rPr>
                <a:t>)</a:t>
              </a:r>
              <a:endParaRPr lang="cs-CZ" sz="1000" dirty="0">
                <a:solidFill>
                  <a:srgbClr val="3871AA"/>
                </a:solidFill>
                <a:latin typeface="Arial" panose="020B0604020202020204" pitchFamily="34" charset="0"/>
                <a:cs typeface="Arial" panose="020B0604020202020204" pitchFamily="34" charset="0"/>
              </a:endParaRPr>
            </a:p>
          </p:txBody>
        </p:sp>
        <p:sp>
          <p:nvSpPr>
            <p:cNvPr id="25" name="TextovéPole 24"/>
            <p:cNvSpPr txBox="1"/>
            <p:nvPr/>
          </p:nvSpPr>
          <p:spPr>
            <a:xfrm>
              <a:off x="2941200" y="3236951"/>
              <a:ext cx="2880000" cy="540000"/>
            </a:xfrm>
            <a:prstGeom prst="rect">
              <a:avLst/>
            </a:prstGeom>
            <a:solidFill>
              <a:srgbClr val="FFF2D9"/>
            </a:solidFill>
            <a:ln w="38100">
              <a:noFill/>
              <a:miter lim="800000"/>
            </a:ln>
          </p:spPr>
          <p:txBody>
            <a:bodyPr wrap="square" lIns="108000" tIns="90000" rIns="108000" bIns="90000" rtlCol="0">
              <a:noAutofit/>
            </a:bodyPr>
            <a:lstStyle/>
            <a:p>
              <a:pPr>
                <a:lnSpc>
                  <a:spcPct val="120000"/>
                </a:lnSpc>
              </a:pPr>
              <a:r>
                <a:rPr lang="cs-CZ" sz="1000" b="1" dirty="0" smtClean="0">
                  <a:solidFill>
                    <a:srgbClr val="3871AA"/>
                  </a:solidFill>
                  <a:latin typeface="Arial" panose="020B0604020202020204" pitchFamily="34" charset="0"/>
                  <a:cs typeface="Arial" panose="020B0604020202020204" pitchFamily="34" charset="0"/>
                </a:rPr>
                <a:t>Cena </a:t>
              </a:r>
              <a:r>
                <a:rPr lang="cs-CZ" sz="1000" b="1" dirty="0">
                  <a:solidFill>
                    <a:srgbClr val="3871AA"/>
                  </a:solidFill>
                  <a:latin typeface="Arial" panose="020B0604020202020204" pitchFamily="34" charset="0"/>
                  <a:cs typeface="Arial" panose="020B0604020202020204" pitchFamily="34" charset="0"/>
                </a:rPr>
                <a:t>za služby OTE  (</a:t>
              </a:r>
              <a:r>
                <a:rPr lang="cs-CZ" sz="1000" b="1" dirty="0" smtClean="0">
                  <a:solidFill>
                    <a:srgbClr val="3871AA"/>
                  </a:solidFill>
                  <a:latin typeface="Arial" panose="020B0604020202020204" pitchFamily="34" charset="0"/>
                  <a:cs typeface="Arial" panose="020B0604020202020204" pitchFamily="34" charset="0"/>
                </a:rPr>
                <a:t>Kč/OM/měsíc</a:t>
              </a:r>
              <a:r>
                <a:rPr lang="cs-CZ" sz="1000" b="1" dirty="0">
                  <a:solidFill>
                    <a:srgbClr val="3871AA"/>
                  </a:solidFill>
                  <a:latin typeface="Arial" panose="020B0604020202020204" pitchFamily="34" charset="0"/>
                  <a:cs typeface="Arial" panose="020B0604020202020204" pitchFamily="34" charset="0"/>
                </a:rPr>
                <a:t>)</a:t>
              </a:r>
              <a:endParaRPr lang="cs-CZ" sz="1000" dirty="0">
                <a:solidFill>
                  <a:srgbClr val="3871AA"/>
                </a:solidFill>
                <a:latin typeface="Arial" panose="020B0604020202020204" pitchFamily="34" charset="0"/>
                <a:cs typeface="Arial" panose="020B0604020202020204" pitchFamily="34" charset="0"/>
              </a:endParaRPr>
            </a:p>
          </p:txBody>
        </p:sp>
        <p:sp>
          <p:nvSpPr>
            <p:cNvPr id="28" name="TextovéPole 27"/>
            <p:cNvSpPr txBox="1"/>
            <p:nvPr/>
          </p:nvSpPr>
          <p:spPr>
            <a:xfrm>
              <a:off x="2941200" y="3817670"/>
              <a:ext cx="2880000" cy="702231"/>
            </a:xfrm>
            <a:prstGeom prst="rect">
              <a:avLst/>
            </a:prstGeom>
            <a:solidFill>
              <a:srgbClr val="FFF2D9"/>
            </a:solidFill>
            <a:ln w="38100">
              <a:noFill/>
              <a:miter lim="800000"/>
            </a:ln>
          </p:spPr>
          <p:txBody>
            <a:bodyPr wrap="square" lIns="108000" tIns="90000" rIns="108000" bIns="90000" rtlCol="0">
              <a:noAutofit/>
            </a:bodyPr>
            <a:lstStyle>
              <a:defPPr>
                <a:defRPr lang="cs-CZ"/>
              </a:defPPr>
              <a:lvl1pPr>
                <a:lnSpc>
                  <a:spcPct val="120000"/>
                </a:lnSpc>
                <a:defRPr sz="1000" b="1">
                  <a:solidFill>
                    <a:srgbClr val="3871AA"/>
                  </a:solidFill>
                  <a:latin typeface="Arial" panose="020B0604020202020204" pitchFamily="34" charset="0"/>
                  <a:cs typeface="Arial" panose="020B0604020202020204" pitchFamily="34" charset="0"/>
                </a:defRPr>
              </a:lvl1pPr>
            </a:lstStyle>
            <a:p>
              <a:r>
                <a:rPr lang="cs-CZ" dirty="0" smtClean="0"/>
                <a:t>Cena </a:t>
              </a:r>
              <a:r>
                <a:rPr lang="cs-CZ" dirty="0"/>
                <a:t>na podporu </a:t>
              </a:r>
              <a:r>
                <a:rPr lang="cs-CZ" dirty="0" smtClean="0"/>
                <a:t>POZE </a:t>
              </a:r>
              <a:r>
                <a:rPr lang="cs-CZ" dirty="0"/>
                <a:t> (Kč/A/měsíc)</a:t>
              </a:r>
              <a:br>
                <a:rPr lang="cs-CZ" dirty="0"/>
              </a:br>
              <a:r>
                <a:rPr lang="cs-CZ" b="0" dirty="0"/>
                <a:t>Podle velikosti </a:t>
              </a:r>
              <a:r>
                <a:rPr lang="cs-CZ" b="0" dirty="0" smtClean="0"/>
                <a:t>jističe</a:t>
              </a:r>
              <a:r>
                <a:rPr lang="cs-CZ" b="0" dirty="0"/>
                <a:t/>
              </a:r>
              <a:br>
                <a:rPr lang="cs-CZ" b="0" dirty="0"/>
              </a:br>
              <a:r>
                <a:rPr lang="cs-CZ" b="0" dirty="0">
                  <a:solidFill>
                    <a:srgbClr val="7030A0"/>
                  </a:solidFill>
                </a:rPr>
                <a:t>Se stropem pro celkovou výši </a:t>
              </a:r>
              <a:r>
                <a:rPr lang="cs-CZ" b="0" dirty="0" smtClean="0">
                  <a:solidFill>
                    <a:srgbClr val="7030A0"/>
                  </a:solidFill>
                </a:rPr>
                <a:t>platby</a:t>
              </a:r>
              <a:endParaRPr lang="cs-CZ" b="0" dirty="0">
                <a:solidFill>
                  <a:srgbClr val="7030A0"/>
                </a:solidFill>
              </a:endParaRPr>
            </a:p>
          </p:txBody>
        </p:sp>
        <p:sp>
          <p:nvSpPr>
            <p:cNvPr id="35" name="TextovéPole 34"/>
            <p:cNvSpPr txBox="1"/>
            <p:nvPr/>
          </p:nvSpPr>
          <p:spPr>
            <a:xfrm>
              <a:off x="5868000" y="1505290"/>
              <a:ext cx="2674215" cy="2271661"/>
            </a:xfrm>
            <a:prstGeom prst="rect">
              <a:avLst/>
            </a:prstGeom>
            <a:solidFill>
              <a:srgbClr val="FFF2D9"/>
            </a:solid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r>
                <a:rPr lang="cs-CZ" dirty="0" smtClean="0">
                  <a:solidFill>
                    <a:srgbClr val="C00000"/>
                  </a:solidFill>
                </a:rPr>
                <a:t>Cena </a:t>
              </a:r>
              <a:r>
                <a:rPr lang="cs-CZ" dirty="0">
                  <a:solidFill>
                    <a:srgbClr val="C00000"/>
                  </a:solidFill>
                </a:rPr>
                <a:t>za </a:t>
              </a:r>
              <a:r>
                <a:rPr lang="cs-CZ" dirty="0" smtClean="0">
                  <a:solidFill>
                    <a:srgbClr val="C00000"/>
                  </a:solidFill>
                </a:rPr>
                <a:t>distribuci (Kč/</a:t>
              </a:r>
              <a:r>
                <a:rPr lang="cs-CZ" dirty="0" err="1" smtClean="0">
                  <a:solidFill>
                    <a:srgbClr val="C00000"/>
                  </a:solidFill>
                </a:rPr>
                <a:t>MWh</a:t>
              </a:r>
              <a:r>
                <a:rPr lang="cs-CZ" dirty="0" smtClean="0">
                  <a:solidFill>
                    <a:srgbClr val="C00000"/>
                  </a:solidFill>
                </a:rPr>
                <a:t>)</a:t>
              </a:r>
              <a:endParaRPr lang="cs-CZ" dirty="0">
                <a:solidFill>
                  <a:srgbClr val="C00000"/>
                </a:solidFill>
              </a:endParaRPr>
            </a:p>
            <a:p>
              <a:pPr>
                <a:lnSpc>
                  <a:spcPct val="120000"/>
                </a:lnSpc>
              </a:pPr>
              <a:r>
                <a:rPr lang="cs-CZ" b="0" dirty="0" smtClean="0">
                  <a:solidFill>
                    <a:srgbClr val="C00000"/>
                  </a:solidFill>
                </a:rPr>
                <a:t>U dvoutarifů </a:t>
              </a:r>
              <a:r>
                <a:rPr lang="cs-CZ" b="0" dirty="0">
                  <a:solidFill>
                    <a:srgbClr val="C00000"/>
                  </a:solidFill>
                </a:rPr>
                <a:t>samostatně pro VT a NT</a:t>
              </a:r>
            </a:p>
          </p:txBody>
        </p:sp>
        <p:sp>
          <p:nvSpPr>
            <p:cNvPr id="39" name="TextovéPole 38"/>
            <p:cNvSpPr txBox="1"/>
            <p:nvPr/>
          </p:nvSpPr>
          <p:spPr>
            <a:xfrm>
              <a:off x="5868000" y="3817670"/>
              <a:ext cx="2674215" cy="702230"/>
            </a:xfrm>
            <a:prstGeom prst="rect">
              <a:avLst/>
            </a:prstGeom>
            <a:solidFill>
              <a:srgbClr val="FFF2D9"/>
            </a:solid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endParaRPr lang="cs-CZ" dirty="0" smtClean="0">
                <a:solidFill>
                  <a:srgbClr val="7030A0"/>
                </a:solidFill>
              </a:endParaRPr>
            </a:p>
            <a:p>
              <a:pPr>
                <a:lnSpc>
                  <a:spcPct val="120000"/>
                </a:lnSpc>
              </a:pPr>
              <a:r>
                <a:rPr lang="cs-CZ" dirty="0" smtClean="0">
                  <a:solidFill>
                    <a:srgbClr val="7030A0"/>
                  </a:solidFill>
                </a:rPr>
                <a:t>Alternativně (495 Kč/</a:t>
              </a:r>
              <a:r>
                <a:rPr lang="cs-CZ" dirty="0" err="1" smtClean="0">
                  <a:solidFill>
                    <a:srgbClr val="7030A0"/>
                  </a:solidFill>
                </a:rPr>
                <a:t>MWh</a:t>
              </a:r>
              <a:r>
                <a:rPr lang="cs-CZ" dirty="0" smtClean="0">
                  <a:solidFill>
                    <a:srgbClr val="7030A0"/>
                  </a:solidFill>
                </a:rPr>
                <a:t>)</a:t>
              </a:r>
              <a:endParaRPr lang="cs-CZ" dirty="0">
                <a:solidFill>
                  <a:srgbClr val="7030A0"/>
                </a:solidFill>
              </a:endParaRPr>
            </a:p>
            <a:p>
              <a:pPr>
                <a:lnSpc>
                  <a:spcPct val="120000"/>
                </a:lnSpc>
              </a:pPr>
              <a:r>
                <a:rPr lang="cs-CZ" b="0" dirty="0" smtClean="0">
                  <a:solidFill>
                    <a:srgbClr val="7030A0"/>
                  </a:solidFill>
                </a:rPr>
                <a:t>Při </a:t>
              </a:r>
              <a:r>
                <a:rPr lang="cs-CZ" b="0" dirty="0">
                  <a:solidFill>
                    <a:srgbClr val="7030A0"/>
                  </a:solidFill>
                </a:rPr>
                <a:t>dosažení stropu u platby dle </a:t>
              </a:r>
              <a:r>
                <a:rPr lang="cs-CZ" b="0" dirty="0" smtClean="0">
                  <a:solidFill>
                    <a:srgbClr val="7030A0"/>
                  </a:solidFill>
                </a:rPr>
                <a:t>jističe</a:t>
              </a:r>
              <a:endParaRPr lang="cs-CZ" b="0" dirty="0">
                <a:solidFill>
                  <a:srgbClr val="C00000"/>
                </a:solidFill>
              </a:endParaRPr>
            </a:p>
          </p:txBody>
        </p:sp>
        <p:sp>
          <p:nvSpPr>
            <p:cNvPr id="30" name="TextovéPole 29"/>
            <p:cNvSpPr txBox="1"/>
            <p:nvPr/>
          </p:nvSpPr>
          <p:spPr>
            <a:xfrm>
              <a:off x="550976" y="1514691"/>
              <a:ext cx="1990101" cy="3011618"/>
            </a:xfrm>
            <a:prstGeom prst="rect">
              <a:avLst/>
            </a:prstGeom>
            <a:solidFill>
              <a:srgbClr val="FFF2D9"/>
            </a:solidFill>
            <a:ln w="38100">
              <a:noFill/>
              <a:miter lim="800000"/>
            </a:ln>
          </p:spPr>
          <p:txBody>
            <a:bodyPr wrap="square" lIns="108000" tIns="90000" rIns="108000" bIns="90000" rtlCol="0">
              <a:noAutofit/>
            </a:bodyPr>
            <a:lstStyle/>
            <a:p>
              <a:r>
                <a:rPr lang="cs-CZ" sz="1100" b="1" dirty="0">
                  <a:solidFill>
                    <a:schemeClr val="tx1">
                      <a:lumMod val="75000"/>
                      <a:lumOff val="25000"/>
                    </a:schemeClr>
                  </a:solidFill>
                  <a:latin typeface="Arial" panose="020B0604020202020204" pitchFamily="34" charset="0"/>
                  <a:cs typeface="Arial" panose="020B0604020202020204" pitchFamily="34" charset="0"/>
                </a:rPr>
                <a:t>Regulované ceny</a:t>
              </a:r>
            </a:p>
            <a:p>
              <a:pPr>
                <a:lnSpc>
                  <a:spcPct val="120000"/>
                </a:lnSpc>
              </a:pPr>
              <a:r>
                <a:rPr lang="cs-CZ" sz="1000" dirty="0" smtClean="0">
                  <a:solidFill>
                    <a:schemeClr val="tx1">
                      <a:lumMod val="75000"/>
                      <a:lumOff val="25000"/>
                    </a:schemeClr>
                  </a:solidFill>
                  <a:latin typeface="Arial" panose="020B0604020202020204" pitchFamily="34" charset="0"/>
                  <a:cs typeface="Arial" panose="020B0604020202020204" pitchFamily="34" charset="0"/>
                </a:rPr>
                <a:t>Cenová rozhodnutí ERÚ</a:t>
              </a:r>
              <a:endParaRPr lang="cs-CZ" sz="1000" dirty="0">
                <a:solidFill>
                  <a:schemeClr val="tx1">
                    <a:lumMod val="75000"/>
                    <a:lumOff val="25000"/>
                  </a:schemeClr>
                </a:solidFill>
                <a:latin typeface="Arial" panose="020B0604020202020204" pitchFamily="34" charset="0"/>
                <a:cs typeface="Arial" panose="020B0604020202020204" pitchFamily="34" charset="0"/>
              </a:endParaRPr>
            </a:p>
          </p:txBody>
        </p:sp>
      </p:grpSp>
      <p:grpSp>
        <p:nvGrpSpPr>
          <p:cNvPr id="14" name="Skupina 13"/>
          <p:cNvGrpSpPr/>
          <p:nvPr/>
        </p:nvGrpSpPr>
        <p:grpSpPr>
          <a:xfrm>
            <a:off x="550812" y="4732225"/>
            <a:ext cx="7991403" cy="867483"/>
            <a:chOff x="550812" y="4732225"/>
            <a:chExt cx="7991403" cy="867483"/>
          </a:xfrm>
        </p:grpSpPr>
        <p:sp>
          <p:nvSpPr>
            <p:cNvPr id="29" name="TextovéPole 28"/>
            <p:cNvSpPr txBox="1"/>
            <p:nvPr/>
          </p:nvSpPr>
          <p:spPr>
            <a:xfrm>
              <a:off x="2941200" y="4732225"/>
              <a:ext cx="2880000" cy="863589"/>
            </a:xfrm>
            <a:prstGeom prst="rect">
              <a:avLst/>
            </a:prstGeom>
            <a:solidFill>
              <a:srgbClr val="FCDBC0"/>
            </a:solidFill>
            <a:ln w="38100">
              <a:noFill/>
              <a:miter lim="800000"/>
            </a:ln>
          </p:spPr>
          <p:txBody>
            <a:bodyPr wrap="square" lIns="108000" tIns="90000" rIns="108000" bIns="90000" rtlCol="0">
              <a:noAutofit/>
            </a:bodyPr>
            <a:lstStyle/>
            <a:p>
              <a:r>
                <a:rPr lang="cs-CZ" sz="1000" dirty="0">
                  <a:latin typeface="Arial" panose="020B0604020202020204" pitchFamily="34" charset="0"/>
                  <a:cs typeface="Arial" panose="020B0604020202020204" pitchFamily="34" charset="0"/>
                </a:rPr>
                <a:t> </a:t>
              </a:r>
              <a:r>
                <a:rPr lang="cs-CZ" sz="1000" b="1" dirty="0" smtClean="0">
                  <a:solidFill>
                    <a:srgbClr val="3871AA"/>
                  </a:solidFill>
                  <a:latin typeface="Arial" panose="020B0604020202020204" pitchFamily="34" charset="0"/>
                  <a:cs typeface="Arial" panose="020B0604020202020204" pitchFamily="34" charset="0"/>
                </a:rPr>
                <a:t>Fixní cena obchodu (Kč/měsíc)</a:t>
              </a:r>
            </a:p>
            <a:p>
              <a:endParaRPr lang="cs-CZ" sz="1000" b="1" dirty="0">
                <a:solidFill>
                  <a:srgbClr val="3871AA"/>
                </a:solidFill>
                <a:latin typeface="Arial" panose="020B0604020202020204" pitchFamily="34" charset="0"/>
                <a:cs typeface="Arial" panose="020B0604020202020204" pitchFamily="34" charset="0"/>
              </a:endParaRPr>
            </a:p>
          </p:txBody>
        </p:sp>
        <p:sp>
          <p:nvSpPr>
            <p:cNvPr id="38" name="TextovéPole 37"/>
            <p:cNvSpPr txBox="1"/>
            <p:nvPr/>
          </p:nvSpPr>
          <p:spPr>
            <a:xfrm>
              <a:off x="5868000" y="4733632"/>
              <a:ext cx="2674215" cy="863589"/>
            </a:xfrm>
            <a:prstGeom prst="rect">
              <a:avLst/>
            </a:prstGeom>
            <a:solidFill>
              <a:srgbClr val="FCDBC0"/>
            </a:solidFill>
            <a:ln w="38100">
              <a:noFill/>
              <a:miter lim="800000"/>
            </a:ln>
          </p:spPr>
          <p:txBody>
            <a:bodyPr wrap="square" lIns="108000" tIns="90000" rIns="108000" bIns="90000" rtlCol="0">
              <a:noAutofit/>
            </a:bodyPr>
            <a:lstStyle>
              <a:defPPr>
                <a:defRPr lang="cs-CZ"/>
              </a:defPPr>
              <a:lvl1pPr>
                <a:lnSpc>
                  <a:spcPct val="120000"/>
                </a:lnSpc>
                <a:defRPr sz="1000" b="1">
                  <a:solidFill>
                    <a:srgbClr val="3871AA"/>
                  </a:solidFill>
                  <a:latin typeface="Arial" panose="020B0604020202020204" pitchFamily="34" charset="0"/>
                  <a:cs typeface="Arial" panose="020B0604020202020204" pitchFamily="34" charset="0"/>
                </a:defRPr>
              </a:lvl1pPr>
            </a:lstStyle>
            <a:p>
              <a:r>
                <a:rPr lang="cs-CZ" dirty="0" smtClean="0">
                  <a:solidFill>
                    <a:srgbClr val="C00000"/>
                  </a:solidFill>
                </a:rPr>
                <a:t>Cena </a:t>
              </a:r>
              <a:r>
                <a:rPr lang="cs-CZ" dirty="0">
                  <a:solidFill>
                    <a:srgbClr val="C00000"/>
                  </a:solidFill>
                </a:rPr>
                <a:t>za silovou elektřinu (Kč/</a:t>
              </a:r>
              <a:r>
                <a:rPr lang="cs-CZ" dirty="0" err="1">
                  <a:solidFill>
                    <a:srgbClr val="C00000"/>
                  </a:solidFill>
                </a:rPr>
                <a:t>MWh</a:t>
              </a:r>
              <a:r>
                <a:rPr lang="cs-CZ" dirty="0">
                  <a:solidFill>
                    <a:srgbClr val="C00000"/>
                  </a:solidFill>
                </a:rPr>
                <a:t>)</a:t>
              </a:r>
              <a:br>
                <a:rPr lang="cs-CZ" dirty="0">
                  <a:solidFill>
                    <a:srgbClr val="C00000"/>
                  </a:solidFill>
                </a:rPr>
              </a:br>
              <a:r>
                <a:rPr lang="cs-CZ" b="0" dirty="0">
                  <a:solidFill>
                    <a:srgbClr val="C00000"/>
                  </a:solidFill>
                </a:rPr>
                <a:t>U </a:t>
              </a:r>
              <a:r>
                <a:rPr lang="cs-CZ" b="0" dirty="0" smtClean="0">
                  <a:solidFill>
                    <a:srgbClr val="C00000"/>
                  </a:solidFill>
                </a:rPr>
                <a:t>dvoutarifů </a:t>
              </a:r>
              <a:r>
                <a:rPr lang="cs-CZ" b="0" dirty="0">
                  <a:solidFill>
                    <a:srgbClr val="C00000"/>
                  </a:solidFill>
                </a:rPr>
                <a:t>samostatně pro VT a NT</a:t>
              </a:r>
            </a:p>
            <a:p>
              <a:endParaRPr lang="cs-CZ" dirty="0">
                <a:solidFill>
                  <a:srgbClr val="C00000"/>
                </a:solidFill>
              </a:endParaRPr>
            </a:p>
          </p:txBody>
        </p:sp>
        <p:sp>
          <p:nvSpPr>
            <p:cNvPr id="31" name="TextovéPole 30"/>
            <p:cNvSpPr txBox="1"/>
            <p:nvPr/>
          </p:nvSpPr>
          <p:spPr>
            <a:xfrm>
              <a:off x="550812" y="4736119"/>
              <a:ext cx="1990101" cy="863589"/>
            </a:xfrm>
            <a:prstGeom prst="rect">
              <a:avLst/>
            </a:prstGeom>
            <a:solidFill>
              <a:srgbClr val="FCDBC0"/>
            </a:solidFill>
            <a:ln w="38100">
              <a:noFill/>
              <a:miter lim="800000"/>
            </a:ln>
          </p:spPr>
          <p:txBody>
            <a:bodyPr wrap="square" lIns="108000" tIns="90000" rIns="108000" bIns="90000" rtlCol="0">
              <a:noAutofit/>
            </a:bodyPr>
            <a:lstStyle/>
            <a:p>
              <a:r>
                <a:rPr lang="cs-CZ" sz="1100" b="1" dirty="0">
                  <a:solidFill>
                    <a:schemeClr val="tx1">
                      <a:lumMod val="75000"/>
                      <a:lumOff val="25000"/>
                    </a:schemeClr>
                  </a:solidFill>
                  <a:latin typeface="Arial" panose="020B0604020202020204" pitchFamily="34" charset="0"/>
                  <a:cs typeface="Arial" panose="020B0604020202020204" pitchFamily="34" charset="0"/>
                </a:rPr>
                <a:t>Volné tržní </a:t>
              </a:r>
              <a:r>
                <a:rPr lang="cs-CZ" sz="1100" b="1" dirty="0" smtClean="0">
                  <a:solidFill>
                    <a:schemeClr val="tx1">
                      <a:lumMod val="75000"/>
                      <a:lumOff val="25000"/>
                    </a:schemeClr>
                  </a:solidFill>
                  <a:latin typeface="Arial" panose="020B0604020202020204" pitchFamily="34" charset="0"/>
                  <a:cs typeface="Arial" panose="020B0604020202020204" pitchFamily="34" charset="0"/>
                </a:rPr>
                <a:t>ceny</a:t>
              </a:r>
              <a:r>
                <a:rPr lang="cs-CZ" sz="1000" dirty="0" smtClean="0">
                  <a:solidFill>
                    <a:schemeClr val="tx1">
                      <a:lumMod val="75000"/>
                      <a:lumOff val="25000"/>
                    </a:schemeClr>
                  </a:solidFill>
                  <a:latin typeface="Arial" panose="020B0604020202020204" pitchFamily="34" charset="0"/>
                  <a:cs typeface="Arial" panose="020B0604020202020204" pitchFamily="34" charset="0"/>
                </a:rPr>
                <a:t/>
              </a:r>
              <a:br>
                <a:rPr lang="cs-CZ" sz="1000" dirty="0" smtClean="0">
                  <a:solidFill>
                    <a:schemeClr val="tx1">
                      <a:lumMod val="75000"/>
                      <a:lumOff val="25000"/>
                    </a:schemeClr>
                  </a:solidFill>
                  <a:latin typeface="Arial" panose="020B0604020202020204" pitchFamily="34" charset="0"/>
                  <a:cs typeface="Arial" panose="020B0604020202020204" pitchFamily="34" charset="0"/>
                </a:rPr>
              </a:br>
              <a:r>
                <a:rPr lang="cs-CZ" sz="1000" dirty="0" smtClean="0">
                  <a:solidFill>
                    <a:schemeClr val="tx1">
                      <a:lumMod val="75000"/>
                      <a:lumOff val="25000"/>
                    </a:schemeClr>
                  </a:solidFill>
                  <a:latin typeface="Arial" panose="020B0604020202020204" pitchFamily="34" charset="0"/>
                  <a:cs typeface="Arial" panose="020B0604020202020204" pitchFamily="34" charset="0"/>
                </a:rPr>
                <a:t>Dle </a:t>
              </a:r>
              <a:r>
                <a:rPr lang="cs-CZ" sz="1000" dirty="0">
                  <a:solidFill>
                    <a:schemeClr val="tx1">
                      <a:lumMod val="75000"/>
                      <a:lumOff val="25000"/>
                    </a:schemeClr>
                  </a:solidFill>
                  <a:latin typeface="Arial" panose="020B0604020202020204" pitchFamily="34" charset="0"/>
                  <a:cs typeface="Arial" panose="020B0604020202020204" pitchFamily="34" charset="0"/>
                </a:rPr>
                <a:t>nabídky dodavatele </a:t>
              </a:r>
              <a:r>
                <a:rPr lang="cs-CZ" sz="1000" dirty="0" smtClean="0">
                  <a:solidFill>
                    <a:schemeClr val="tx1">
                      <a:lumMod val="75000"/>
                      <a:lumOff val="25000"/>
                    </a:schemeClr>
                  </a:solidFill>
                  <a:latin typeface="Arial" panose="020B0604020202020204" pitchFamily="34" charset="0"/>
                  <a:cs typeface="Arial" panose="020B0604020202020204" pitchFamily="34" charset="0"/>
                </a:rPr>
                <a:t>energie</a:t>
              </a:r>
              <a:endParaRPr lang="cs-CZ" sz="1000" dirty="0">
                <a:solidFill>
                  <a:schemeClr val="tx1">
                    <a:lumMod val="75000"/>
                    <a:lumOff val="25000"/>
                  </a:schemeClr>
                </a:solidFill>
                <a:latin typeface="Arial" panose="020B0604020202020204" pitchFamily="34" charset="0"/>
                <a:cs typeface="Arial" panose="020B0604020202020204" pitchFamily="34" charset="0"/>
              </a:endParaRPr>
            </a:p>
          </p:txBody>
        </p:sp>
      </p:grpSp>
      <p:grpSp>
        <p:nvGrpSpPr>
          <p:cNvPr id="15" name="Skupina 14"/>
          <p:cNvGrpSpPr/>
          <p:nvPr/>
        </p:nvGrpSpPr>
        <p:grpSpPr>
          <a:xfrm>
            <a:off x="550812" y="5653636"/>
            <a:ext cx="7991403" cy="540000"/>
            <a:chOff x="550812" y="5653636"/>
            <a:chExt cx="7991403" cy="540000"/>
          </a:xfrm>
        </p:grpSpPr>
        <p:sp>
          <p:nvSpPr>
            <p:cNvPr id="36" name="TextovéPole 35"/>
            <p:cNvSpPr txBox="1"/>
            <p:nvPr/>
          </p:nvSpPr>
          <p:spPr>
            <a:xfrm>
              <a:off x="5868000" y="5653636"/>
              <a:ext cx="2674215" cy="540000"/>
            </a:xfrm>
            <a:prstGeom prst="rect">
              <a:avLst/>
            </a:prstGeom>
            <a:solidFill>
              <a:schemeClr val="bg1">
                <a:lumMod val="85000"/>
              </a:schemeClr>
            </a:solid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dirty="0">
                  <a:solidFill>
                    <a:srgbClr val="C00000"/>
                  </a:solidFill>
                </a:rPr>
                <a:t>Daň z elektřiny (Kč/</a:t>
              </a:r>
              <a:r>
                <a:rPr lang="cs-CZ" dirty="0" err="1">
                  <a:solidFill>
                    <a:srgbClr val="C00000"/>
                  </a:solidFill>
                </a:rPr>
                <a:t>MWh</a:t>
              </a:r>
              <a:r>
                <a:rPr lang="cs-CZ" dirty="0">
                  <a:solidFill>
                    <a:srgbClr val="C00000"/>
                  </a:solidFill>
                </a:rPr>
                <a:t>)</a:t>
              </a:r>
            </a:p>
          </p:txBody>
        </p:sp>
        <p:sp>
          <p:nvSpPr>
            <p:cNvPr id="32" name="TextovéPole 31"/>
            <p:cNvSpPr txBox="1"/>
            <p:nvPr/>
          </p:nvSpPr>
          <p:spPr>
            <a:xfrm>
              <a:off x="550812" y="5653636"/>
              <a:ext cx="1990101" cy="540000"/>
            </a:xfrm>
            <a:prstGeom prst="rect">
              <a:avLst/>
            </a:prstGeom>
            <a:solidFill>
              <a:schemeClr val="bg1">
                <a:lumMod val="85000"/>
              </a:schemeClr>
            </a:solid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sz="1100" dirty="0"/>
                <a:t>Daň z elektřiny</a:t>
              </a:r>
            </a:p>
          </p:txBody>
        </p:sp>
      </p:grpSp>
      <p:grpSp>
        <p:nvGrpSpPr>
          <p:cNvPr id="12" name="Skupina 11"/>
          <p:cNvGrpSpPr/>
          <p:nvPr/>
        </p:nvGrpSpPr>
        <p:grpSpPr>
          <a:xfrm>
            <a:off x="2700000" y="1406768"/>
            <a:ext cx="5940000" cy="5230551"/>
            <a:chOff x="2704225" y="1406768"/>
            <a:chExt cx="5720761" cy="5230551"/>
          </a:xfrm>
        </p:grpSpPr>
        <p:sp>
          <p:nvSpPr>
            <p:cNvPr id="43" name="Obdélník 42"/>
            <p:cNvSpPr/>
            <p:nvPr/>
          </p:nvSpPr>
          <p:spPr>
            <a:xfrm>
              <a:off x="2814449" y="1406768"/>
              <a:ext cx="5610537" cy="4915878"/>
            </a:xfrm>
            <a:prstGeom prst="rect">
              <a:avLst/>
            </a:prstGeom>
            <a:no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TextovéPole 39"/>
            <p:cNvSpPr txBox="1"/>
            <p:nvPr/>
          </p:nvSpPr>
          <p:spPr>
            <a:xfrm>
              <a:off x="2704225" y="6328800"/>
              <a:ext cx="1560874" cy="308519"/>
            </a:xfrm>
            <a:prstGeom prst="rect">
              <a:avLst/>
            </a:prstGeom>
            <a:noFill/>
            <a:ln w="38100">
              <a:noFill/>
              <a:miter lim="800000"/>
            </a:ln>
          </p:spPr>
          <p:txBody>
            <a:bodyPr wrap="square" lIns="108000" tIns="90000" rIns="108000" bIns="90000" rtlCol="0">
              <a:noAutofit/>
            </a:bodyPr>
            <a:lstStyle>
              <a:defPPr>
                <a:defRPr lang="cs-CZ"/>
              </a:defPPr>
              <a:lvl1pPr>
                <a:defRPr sz="1000" b="1">
                  <a:solidFill>
                    <a:schemeClr val="tx1">
                      <a:lumMod val="75000"/>
                      <a:lumOff val="25000"/>
                    </a:schemeClr>
                  </a:solidFill>
                  <a:latin typeface="Arial" panose="020B0604020202020204" pitchFamily="34" charset="0"/>
                  <a:cs typeface="Arial" panose="020B0604020202020204" pitchFamily="34" charset="0"/>
                </a:defRPr>
              </a:lvl1pPr>
            </a:lstStyle>
            <a:p>
              <a:r>
                <a:rPr lang="cs-CZ" sz="1200" dirty="0">
                  <a:solidFill>
                    <a:schemeClr val="bg1">
                      <a:lumMod val="50000"/>
                    </a:schemeClr>
                  </a:solidFill>
                </a:rPr>
                <a:t>+ DPH 21 %</a:t>
              </a:r>
            </a:p>
          </p:txBody>
        </p:sp>
      </p:grpSp>
      <p:sp>
        <p:nvSpPr>
          <p:cNvPr id="33" name="TextovéPole 32"/>
          <p:cNvSpPr txBox="1"/>
          <p:nvPr/>
        </p:nvSpPr>
        <p:spPr>
          <a:xfrm>
            <a:off x="3145969" y="1061542"/>
            <a:ext cx="1824615" cy="360000"/>
          </a:xfrm>
          <a:prstGeom prst="rect">
            <a:avLst/>
          </a:prstGeom>
          <a:noFill/>
        </p:spPr>
        <p:txBody>
          <a:bodyPr wrap="square" lIns="108000" tIns="90000" rIns="108000" bIns="90000" rtlCol="0">
            <a:noAutofit/>
          </a:bodyPr>
          <a:lstStyle/>
          <a:p>
            <a:r>
              <a:rPr lang="cs-CZ" sz="1100" b="1" dirty="0" smtClean="0">
                <a:solidFill>
                  <a:srgbClr val="3871AA"/>
                </a:solidFill>
                <a:latin typeface="Arial" panose="020B0604020202020204" pitchFamily="34" charset="0"/>
                <a:cs typeface="Arial" panose="020B0604020202020204" pitchFamily="34" charset="0"/>
              </a:rPr>
              <a:t>Stálé ceny</a:t>
            </a:r>
          </a:p>
        </p:txBody>
      </p:sp>
      <p:sp>
        <p:nvSpPr>
          <p:cNvPr id="34" name="TextovéPole 33"/>
          <p:cNvSpPr txBox="1"/>
          <p:nvPr/>
        </p:nvSpPr>
        <p:spPr>
          <a:xfrm>
            <a:off x="6080914" y="1054155"/>
            <a:ext cx="2703086" cy="360000"/>
          </a:xfrm>
          <a:prstGeom prst="rect">
            <a:avLst/>
          </a:prstGeom>
          <a:noFill/>
          <a:ln w="38100">
            <a:noFill/>
            <a:miter lim="800000"/>
          </a:ln>
        </p:spPr>
        <p:txBody>
          <a:bodyPr wrap="square" lIns="108000" tIns="90000" rIns="108000" bIns="90000" rtlCol="0">
            <a:noAutofit/>
          </a:bodyPr>
          <a:lstStyle>
            <a:defPPr>
              <a:defRPr lang="cs-CZ"/>
            </a:defPPr>
            <a:lvl1pPr>
              <a:defRPr sz="1000" b="1">
                <a:solidFill>
                  <a:srgbClr val="3871AA"/>
                </a:solidFill>
                <a:latin typeface="Arial" panose="020B0604020202020204" pitchFamily="34" charset="0"/>
                <a:cs typeface="Arial" panose="020B0604020202020204" pitchFamily="34" charset="0"/>
              </a:defRPr>
            </a:lvl1pPr>
          </a:lstStyle>
          <a:p>
            <a:pPr>
              <a:lnSpc>
                <a:spcPct val="120000"/>
              </a:lnSpc>
            </a:pPr>
            <a:r>
              <a:rPr lang="cs-CZ" sz="1100" dirty="0">
                <a:solidFill>
                  <a:srgbClr val="C00000"/>
                </a:solidFill>
              </a:rPr>
              <a:t>Proměnné </a:t>
            </a:r>
            <a:r>
              <a:rPr lang="cs-CZ" sz="1100" dirty="0" smtClean="0">
                <a:solidFill>
                  <a:srgbClr val="C00000"/>
                </a:solidFill>
              </a:rPr>
              <a:t>ceny (podle energie)</a:t>
            </a:r>
            <a:endParaRPr lang="cs-CZ" sz="1100" dirty="0">
              <a:solidFill>
                <a:srgbClr val="C00000"/>
              </a:solidFill>
            </a:endParaRPr>
          </a:p>
        </p:txBody>
      </p:sp>
      <p:grpSp>
        <p:nvGrpSpPr>
          <p:cNvPr id="10" name="Skupina 9"/>
          <p:cNvGrpSpPr/>
          <p:nvPr/>
        </p:nvGrpSpPr>
        <p:grpSpPr>
          <a:xfrm>
            <a:off x="2949015" y="1081548"/>
            <a:ext cx="3162219" cy="471439"/>
            <a:chOff x="2949015" y="1081548"/>
            <a:chExt cx="3162219" cy="471439"/>
          </a:xfrm>
        </p:grpSpPr>
        <p:sp>
          <p:nvSpPr>
            <p:cNvPr id="6" name="Vývojový diagram: spojnice mezi stránkami 5"/>
            <p:cNvSpPr/>
            <p:nvPr/>
          </p:nvSpPr>
          <p:spPr>
            <a:xfrm>
              <a:off x="2949015" y="1084987"/>
              <a:ext cx="231847" cy="468000"/>
            </a:xfrm>
            <a:prstGeom prst="flowChartOffpageConnector">
              <a:avLst/>
            </a:prstGeom>
            <a:solidFill>
              <a:schemeClr val="bg1"/>
            </a:solidFill>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Vývojový diagram: spojnice mezi stránkami 26"/>
            <p:cNvSpPr/>
            <p:nvPr/>
          </p:nvSpPr>
          <p:spPr>
            <a:xfrm>
              <a:off x="5879387" y="1081548"/>
              <a:ext cx="231847" cy="468000"/>
            </a:xfrm>
            <a:prstGeom prst="flowChartOffpageConnector">
              <a:avLst/>
            </a:prstGeom>
            <a:solidFill>
              <a:schemeClr val="bg1"/>
            </a:solidFill>
            <a:ln>
              <a:solidFill>
                <a:srgbClr val="CA000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7" name="Vývojový diagram: spojnice mezi stránkami 36"/>
          <p:cNvSpPr/>
          <p:nvPr/>
        </p:nvSpPr>
        <p:spPr>
          <a:xfrm rot="16200000">
            <a:off x="2562686" y="2978678"/>
            <a:ext cx="216000" cy="468000"/>
          </a:xfrm>
          <a:prstGeom prst="flowChartOffpageConnector">
            <a:avLst/>
          </a:prstGeom>
          <a:solidFill>
            <a:schemeClr val="bg1"/>
          </a:solidFill>
          <a:ln>
            <a:solidFill>
              <a:schemeClr val="accent6">
                <a:lumMod val="40000"/>
                <a:lumOff val="6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Vývojový diagram: spojnice mezi stránkami 40"/>
          <p:cNvSpPr/>
          <p:nvPr/>
        </p:nvSpPr>
        <p:spPr>
          <a:xfrm rot="16200000">
            <a:off x="2558420" y="5139718"/>
            <a:ext cx="216000" cy="468000"/>
          </a:xfrm>
          <a:prstGeom prst="flowChartOffpageConnector">
            <a:avLst/>
          </a:prstGeom>
          <a:solidFill>
            <a:schemeClr val="bg1"/>
          </a:solidFill>
          <a:ln>
            <a:solidFill>
              <a:schemeClr val="accent6">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ývojový diagram: spojnice mezi stránkami 41"/>
          <p:cNvSpPr/>
          <p:nvPr/>
        </p:nvSpPr>
        <p:spPr>
          <a:xfrm rot="16200000">
            <a:off x="2569681" y="5713203"/>
            <a:ext cx="216000" cy="468000"/>
          </a:xfrm>
          <a:prstGeom prst="flowChartOffpageConnector">
            <a:avLst/>
          </a:prstGeom>
          <a:solidFill>
            <a:schemeClr val="bg1"/>
          </a:solidFill>
          <a:ln>
            <a:solidFill>
              <a:schemeClr val="bg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27977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500"/>
                                        <p:tgtEl>
                                          <p:spTgt spid="3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wipe(left)">
                                      <p:cBhvr>
                                        <p:cTn id="19" dur="500"/>
                                        <p:tgtEl>
                                          <p:spTgt spid="37"/>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500"/>
                                        <p:tgtEl>
                                          <p:spTgt spid="4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wipe(left)">
                                      <p:cBhvr>
                                        <p:cTn id="38" dur="500"/>
                                        <p:tgtEl>
                                          <p:spTgt spid="4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7" grpId="0" animBg="1"/>
      <p:bldP spid="41" grpId="0" animBg="1"/>
      <p:bldP spid="4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0" y="-1"/>
            <a:ext cx="9144000" cy="6538365"/>
          </a:xfrm>
        </p:spPr>
        <p:txBody>
          <a:bodyPr>
            <a:normAutofit/>
          </a:bodyPr>
          <a:lstStyle/>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smtClean="0"/>
          </a:p>
          <a:p>
            <a:endParaRPr lang="cs-CZ" dirty="0"/>
          </a:p>
          <a:p>
            <a:endParaRPr lang="cs-CZ" dirty="0" smtClean="0"/>
          </a:p>
          <a:p>
            <a:endParaRPr lang="cs-CZ" dirty="0" smtClean="0"/>
          </a:p>
        </p:txBody>
      </p:sp>
      <p:sp>
        <p:nvSpPr>
          <p:cNvPr id="3" name="Nadpis 2"/>
          <p:cNvSpPr>
            <a:spLocks noGrp="1"/>
          </p:cNvSpPr>
          <p:nvPr>
            <p:ph type="title"/>
          </p:nvPr>
        </p:nvSpPr>
        <p:spPr/>
        <p:txBody>
          <a:bodyPr>
            <a:normAutofit/>
          </a:bodyPr>
          <a:lstStyle/>
          <a:p>
            <a:r>
              <a:rPr lang="cs-CZ" dirty="0" smtClean="0"/>
              <a:t>Změna struktury sazeb na NN</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39</a:t>
            </a:fld>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00" y="972000"/>
            <a:ext cx="8385112" cy="529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7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r>
              <a:rPr lang="cs-CZ" b="1" dirty="0" smtClean="0">
                <a:solidFill>
                  <a:srgbClr val="3871AA"/>
                </a:solidFill>
              </a:rPr>
              <a:t>Modelový příklad z ASEK:</a:t>
            </a:r>
            <a:br>
              <a:rPr lang="cs-CZ" b="1" dirty="0" smtClean="0">
                <a:solidFill>
                  <a:srgbClr val="3871AA"/>
                </a:solidFill>
              </a:rPr>
            </a:br>
            <a:r>
              <a:rPr lang="pt-BR" b="1" dirty="0" smtClean="0">
                <a:solidFill>
                  <a:srgbClr val="3871AA"/>
                </a:solidFill>
              </a:rPr>
              <a:t>Optimalizovaný </a:t>
            </a:r>
            <a:r>
              <a:rPr lang="pt-BR" b="1" dirty="0">
                <a:solidFill>
                  <a:srgbClr val="3871AA"/>
                </a:solidFill>
              </a:rPr>
              <a:t>scénář vývoje </a:t>
            </a:r>
            <a:r>
              <a:rPr lang="pt-BR" b="1" dirty="0" smtClean="0">
                <a:solidFill>
                  <a:srgbClr val="3871AA"/>
                </a:solidFill>
              </a:rPr>
              <a:t>energetiky</a:t>
            </a:r>
            <a:endParaRPr lang="cs-CZ" b="1" dirty="0" smtClean="0">
              <a:solidFill>
                <a:srgbClr val="3871AA"/>
              </a:solidFill>
            </a:endParaRPr>
          </a:p>
          <a:p>
            <a:r>
              <a:rPr lang="cs-CZ" dirty="0" smtClean="0"/>
              <a:t>Instalovaný </a:t>
            </a:r>
            <a:r>
              <a:rPr lang="cs-CZ" dirty="0"/>
              <a:t>výkon FVE na hladině NN 6 000 MW, výroba 6 </a:t>
            </a:r>
            <a:r>
              <a:rPr lang="cs-CZ" dirty="0" err="1" smtClean="0"/>
              <a:t>TWh</a:t>
            </a:r>
            <a:endParaRPr lang="cs-CZ" dirty="0" smtClean="0"/>
          </a:p>
          <a:p>
            <a:r>
              <a:rPr lang="cs-CZ" dirty="0"/>
              <a:t>FVE jsou v 60% OM (tj. cca 3,5 mil. z celkových cca 5,9 mil. OM v ČR</a:t>
            </a:r>
            <a:r>
              <a:rPr lang="cs-CZ" dirty="0" smtClean="0"/>
              <a:t>)</a:t>
            </a:r>
            <a:endParaRPr lang="cs-CZ" dirty="0"/>
          </a:p>
          <a:p>
            <a:pPr marL="0" indent="0">
              <a:buNone/>
            </a:pPr>
            <a:r>
              <a:rPr lang="cs-CZ" b="1" dirty="0" smtClean="0">
                <a:solidFill>
                  <a:srgbClr val="FF0000"/>
                </a:solidFill>
              </a:rPr>
              <a:t>Co by nastalo, pokud bychom nechali současnou tarifní strukturu?</a:t>
            </a:r>
          </a:p>
          <a:p>
            <a:pPr marL="0" indent="0">
              <a:buNone/>
            </a:pPr>
            <a:r>
              <a:rPr lang="cs-CZ" dirty="0" smtClean="0">
                <a:solidFill>
                  <a:srgbClr val="3871AA"/>
                </a:solidFill>
              </a:rPr>
              <a:t>Vyhodnocení dopadu modelového příkladu z ASEK na reálném výpočtu regulovaných cen pro </a:t>
            </a:r>
            <a:r>
              <a:rPr lang="cs-CZ" dirty="0">
                <a:solidFill>
                  <a:srgbClr val="3871AA"/>
                </a:solidFill>
              </a:rPr>
              <a:t>rok 2015 – </a:t>
            </a:r>
            <a:r>
              <a:rPr lang="cs-CZ" dirty="0" smtClean="0">
                <a:solidFill>
                  <a:srgbClr val="3871AA"/>
                </a:solidFill>
              </a:rPr>
              <a:t>uvažovány </a:t>
            </a:r>
            <a:r>
              <a:rPr lang="cs-CZ" dirty="0">
                <a:solidFill>
                  <a:srgbClr val="3871AA"/>
                </a:solidFill>
              </a:rPr>
              <a:t>varianty:</a:t>
            </a:r>
          </a:p>
          <a:p>
            <a:r>
              <a:rPr lang="cs-CZ" dirty="0" smtClean="0">
                <a:solidFill>
                  <a:srgbClr val="3871AA"/>
                </a:solidFill>
              </a:rPr>
              <a:t>uplatnění výroby z FVE </a:t>
            </a:r>
            <a:r>
              <a:rPr lang="cs-CZ" dirty="0" smtClean="0"/>
              <a:t>– jaký podíl se spotřebuje v odběrném místě:</a:t>
            </a:r>
          </a:p>
          <a:p>
            <a:pPr lvl="1">
              <a:spcBef>
                <a:spcPts val="0"/>
              </a:spcBef>
            </a:pPr>
            <a:r>
              <a:rPr lang="cs-CZ" dirty="0" smtClean="0"/>
              <a:t>variantně 50 % nebo 100 % (např. při využití akumulace)</a:t>
            </a:r>
          </a:p>
          <a:p>
            <a:r>
              <a:rPr lang="cs-CZ" dirty="0" smtClean="0">
                <a:solidFill>
                  <a:srgbClr val="3871AA"/>
                </a:solidFill>
              </a:rPr>
              <a:t>rozdělení povolených výnosů (PV) mezi napěťové hladiny</a:t>
            </a:r>
            <a:r>
              <a:rPr lang="cs-CZ" dirty="0" smtClean="0"/>
              <a:t> – jak se změní alokace nákladů na zákazníky mezi napěťovými hladinami při výrazných změnách v tocích sítí vlivem vyššího podílu vnořených výrob:</a:t>
            </a:r>
          </a:p>
          <a:p>
            <a:pPr lvl="1">
              <a:spcBef>
                <a:spcPts val="0"/>
              </a:spcBef>
            </a:pPr>
            <a:r>
              <a:rPr lang="cs-CZ" dirty="0" smtClean="0"/>
              <a:t>alokace podle stávající metodiky stanovení regulovaných cen</a:t>
            </a:r>
          </a:p>
          <a:p>
            <a:pPr lvl="1">
              <a:spcBef>
                <a:spcPts val="0"/>
              </a:spcBef>
            </a:pPr>
            <a:r>
              <a:rPr lang="cs-CZ" dirty="0" smtClean="0"/>
              <a:t>přerozdělování pouze na hladině NN</a:t>
            </a:r>
            <a:endParaRPr lang="cs-CZ" dirty="0">
              <a:solidFill>
                <a:srgbClr val="FF0000"/>
              </a:solidFill>
            </a:endParaRPr>
          </a:p>
        </p:txBody>
      </p:sp>
      <p:sp>
        <p:nvSpPr>
          <p:cNvPr id="3" name="Nadpis 2"/>
          <p:cNvSpPr>
            <a:spLocks noGrp="1"/>
          </p:cNvSpPr>
          <p:nvPr>
            <p:ph type="title"/>
          </p:nvPr>
        </p:nvSpPr>
        <p:spPr/>
        <p:txBody>
          <a:bodyPr rIns="648000">
            <a:noAutofit/>
          </a:bodyPr>
          <a:lstStyle/>
          <a:p>
            <a:r>
              <a:rPr lang="pl-PL" sz="2000" dirty="0" smtClean="0"/>
              <a:t>Dopad prudkého rozvoje FVE na ceny za distribuci v současné tarifní struktuře</a:t>
            </a:r>
            <a:endParaRPr lang="cs-CZ" dirty="0">
              <a:solidFill>
                <a:srgbClr val="FFFF00"/>
              </a:solidFill>
            </a:endParaRP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a:t>
            </a:fld>
            <a:endParaRPr lang="cs-CZ" dirty="0"/>
          </a:p>
        </p:txBody>
      </p:sp>
    </p:spTree>
    <p:extLst>
      <p:ext uri="{BB962C8B-B14F-4D97-AF65-F5344CB8AC3E}">
        <p14:creationId xmlns:p14="http://schemas.microsoft.com/office/powerpoint/2010/main" val="20109499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0" y="0"/>
            <a:ext cx="9144000" cy="6530274"/>
          </a:xfrm>
        </p:spPr>
        <p:txBody>
          <a:bodyPr>
            <a:normAutofit/>
          </a:bodyPr>
          <a:lstStyle/>
          <a:p>
            <a:endParaRPr lang="cs-CZ" sz="1700" dirty="0" smtClean="0"/>
          </a:p>
          <a:p>
            <a:endParaRPr lang="cs-CZ" sz="1700" dirty="0" smtClean="0"/>
          </a:p>
          <a:p>
            <a:endParaRPr lang="cs-CZ" sz="1700" dirty="0" smtClean="0"/>
          </a:p>
          <a:p>
            <a:endParaRPr lang="cs-CZ" sz="1700" dirty="0" smtClean="0"/>
          </a:p>
          <a:p>
            <a:endParaRPr lang="cs-CZ" sz="1700" dirty="0" smtClean="0"/>
          </a:p>
          <a:p>
            <a:endParaRPr lang="cs-CZ" sz="1700" dirty="0" smtClean="0"/>
          </a:p>
          <a:p>
            <a:endParaRPr lang="cs-CZ" sz="1700" dirty="0" smtClean="0"/>
          </a:p>
          <a:p>
            <a:endParaRPr lang="cs-CZ" sz="1700" dirty="0" smtClean="0"/>
          </a:p>
          <a:p>
            <a:endParaRPr lang="cs-CZ" sz="2600" dirty="0" smtClean="0"/>
          </a:p>
          <a:p>
            <a:pPr marL="0" indent="0">
              <a:buNone/>
            </a:pPr>
            <a:r>
              <a:rPr lang="cs-CZ" sz="1200" dirty="0" smtClean="0"/>
              <a:t>* </a:t>
            </a:r>
            <a:r>
              <a:rPr lang="cs-CZ" sz="1200" dirty="0" err="1" smtClean="0"/>
              <a:t>Dvoutarif</a:t>
            </a:r>
            <a:r>
              <a:rPr lang="cs-CZ" sz="1200" dirty="0" smtClean="0"/>
              <a:t> bez řízení (blokování) spotřeby: Přínosy pro distribuci nejsou identifikovatelné. Ceny za jistič a ceny za VT a NT budou shodné jako D1Sd.</a:t>
            </a:r>
          </a:p>
          <a:p>
            <a:pPr marL="0" indent="0">
              <a:buNone/>
            </a:pPr>
            <a:r>
              <a:rPr lang="cs-CZ" b="1" dirty="0">
                <a:solidFill>
                  <a:srgbClr val="3871AA"/>
                </a:solidFill>
              </a:rPr>
              <a:t>Celkem redukce: z </a:t>
            </a:r>
            <a:r>
              <a:rPr lang="cs-CZ" b="1" dirty="0" smtClean="0">
                <a:solidFill>
                  <a:srgbClr val="3871AA"/>
                </a:solidFill>
              </a:rPr>
              <a:t>23 </a:t>
            </a:r>
            <a:r>
              <a:rPr lang="cs-CZ" b="1" dirty="0">
                <a:solidFill>
                  <a:srgbClr val="3871AA"/>
                </a:solidFill>
              </a:rPr>
              <a:t>sazeb </a:t>
            </a:r>
            <a:r>
              <a:rPr lang="cs-CZ" b="1" dirty="0" smtClean="0">
                <a:solidFill>
                  <a:srgbClr val="3871AA"/>
                </a:solidFill>
              </a:rPr>
              <a:t>na 12 sazeb</a:t>
            </a:r>
            <a:endParaRPr lang="cs-CZ" dirty="0" smtClean="0"/>
          </a:p>
        </p:txBody>
      </p:sp>
      <p:sp>
        <p:nvSpPr>
          <p:cNvPr id="3" name="Nadpis 2"/>
          <p:cNvSpPr>
            <a:spLocks noGrp="1"/>
          </p:cNvSpPr>
          <p:nvPr>
            <p:ph type="title"/>
          </p:nvPr>
        </p:nvSpPr>
        <p:spPr/>
        <p:txBody>
          <a:bodyPr>
            <a:normAutofit/>
          </a:bodyPr>
          <a:lstStyle/>
          <a:p>
            <a:r>
              <a:rPr lang="cs-CZ" dirty="0" smtClean="0"/>
              <a:t>Změna struktury sazeb na NN</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40</a:t>
            </a:fld>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00" y="972000"/>
            <a:ext cx="8372798" cy="4283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6294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buNone/>
            </a:pPr>
            <a:r>
              <a:rPr lang="cs-CZ" sz="1500" dirty="0" smtClean="0">
                <a:solidFill>
                  <a:srgbClr val="3871AA"/>
                </a:solidFill>
              </a:rPr>
              <a:t>Podmínky a princip zvýhodnění sazeb s řízenou spotřebou</a:t>
            </a:r>
          </a:p>
          <a:p>
            <a:r>
              <a:rPr lang="cs-CZ" sz="1500" dirty="0" smtClean="0"/>
              <a:t>Zvýhodnění je zavedeno z důvodů úspory nákladů provozovatelů soustavy vztažených k maximálnímu zatížení soustavy a k bezpečnému provozu.</a:t>
            </a:r>
          </a:p>
          <a:p>
            <a:r>
              <a:rPr lang="cs-CZ" sz="1500" dirty="0" smtClean="0"/>
              <a:t>Základní podmínkou pro přiznání sazby reflektující řízení spotřeby (ať D2A nebo D2T) je instalace a používání akumulačního spotřebiče (např. zásobníku na přípravu TUV.</a:t>
            </a:r>
          </a:p>
          <a:p>
            <a:r>
              <a:rPr lang="cs-CZ" sz="1500" dirty="0" smtClean="0"/>
              <a:t>Sazbám s řízenou spotřebou prostřednictvím HDO (D2A, D2T) jsou přiznány dva druhy zvýhodnění v závislosti na typu sazby (a řízených spotřebičích):</a:t>
            </a:r>
          </a:p>
          <a:p>
            <a:pPr lvl="1"/>
            <a:r>
              <a:rPr lang="cs-CZ" sz="1500" dirty="0" smtClean="0">
                <a:solidFill>
                  <a:srgbClr val="3D7BB9"/>
                </a:solidFill>
              </a:rPr>
              <a:t>Základní zvýhodnění</a:t>
            </a:r>
            <a:r>
              <a:rPr lang="cs-CZ" sz="1500" dirty="0" smtClean="0"/>
              <a:t> </a:t>
            </a:r>
            <a:br>
              <a:rPr lang="cs-CZ" sz="1500" dirty="0" smtClean="0"/>
            </a:br>
            <a:r>
              <a:rPr lang="cs-CZ" sz="1500" dirty="0" smtClean="0"/>
              <a:t>Hlavní přínos z řízení spotřeby je v jejím odkládání – tzn. spotřeba energie je odložena do jiného časového celku, jehož umístění do hodin dne může PDS ovlivnit. Odložení takové spotřeby má hlavní přínos na snížení výkonu v síti. </a:t>
            </a:r>
            <a:r>
              <a:rPr lang="cs-CZ" sz="1500" dirty="0"/>
              <a:t>C</a:t>
            </a:r>
            <a:r>
              <a:rPr lang="cs-CZ" sz="1500" dirty="0" smtClean="0"/>
              <a:t>enové zvýhodnění je přiznáno za akumulační spotřebič.</a:t>
            </a:r>
          </a:p>
          <a:p>
            <a:pPr lvl="1"/>
            <a:r>
              <a:rPr lang="cs-CZ" sz="1500" dirty="0">
                <a:solidFill>
                  <a:srgbClr val="3D7BB9"/>
                </a:solidFill>
              </a:rPr>
              <a:t>Doplňková zvýhodnění </a:t>
            </a:r>
            <a:r>
              <a:rPr lang="cs-CZ" sz="1500" dirty="0" smtClean="0"/>
              <a:t>= přímotopné vytápění již nemá tak podstatný vliv na snížení výkonového zatížení sítě. Doplňkové zvýhodnění za možnost dalšího operativního odlehčení sítě</a:t>
            </a:r>
            <a:r>
              <a:rPr lang="cs-CZ" sz="1500" dirty="0"/>
              <a:t>. </a:t>
            </a:r>
            <a:r>
              <a:rPr lang="cs-CZ" sz="1500" dirty="0" smtClean="0"/>
              <a:t>Tepelná čerpadla nemají podstatný přínos z hlediska distribuce (blokována je pouze přímotopná část, jejíž využití je pouze v omezeném počtu hodin v roce)</a:t>
            </a:r>
          </a:p>
          <a:p>
            <a:endParaRPr lang="cs-CZ" sz="1500" dirty="0"/>
          </a:p>
        </p:txBody>
      </p:sp>
      <p:sp>
        <p:nvSpPr>
          <p:cNvPr id="3" name="Nadpis 2"/>
          <p:cNvSpPr>
            <a:spLocks noGrp="1"/>
          </p:cNvSpPr>
          <p:nvPr>
            <p:ph type="title"/>
          </p:nvPr>
        </p:nvSpPr>
        <p:spPr/>
        <p:txBody>
          <a:bodyPr rIns="648000">
            <a:noAutofit/>
          </a:bodyPr>
          <a:lstStyle/>
          <a:p>
            <a:r>
              <a:rPr lang="cs-CZ" dirty="0" smtClean="0"/>
              <a:t>Princip zvýhodnění pro řízenou spotřebu prostřednictvím HDO</a:t>
            </a:r>
            <a:endParaRPr lang="cs-CZ" sz="1800" dirty="0">
              <a:solidFill>
                <a:srgbClr val="FFFF00"/>
              </a:solidFill>
            </a:endParaRP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41</a:t>
            </a:fld>
            <a:endParaRPr lang="cs-CZ" dirty="0"/>
          </a:p>
        </p:txBody>
      </p:sp>
    </p:spTree>
    <p:extLst>
      <p:ext uri="{BB962C8B-B14F-4D97-AF65-F5344CB8AC3E}">
        <p14:creationId xmlns:p14="http://schemas.microsoft.com/office/powerpoint/2010/main" val="20119495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buNone/>
            </a:pPr>
            <a:r>
              <a:rPr lang="cs-CZ" dirty="0" smtClean="0">
                <a:solidFill>
                  <a:srgbClr val="3871AA"/>
                </a:solidFill>
              </a:rPr>
              <a:t>Podmínky a princip zvýhodnění u sazeb s řízenou spotřebou</a:t>
            </a:r>
            <a:endParaRPr lang="cs-CZ" dirty="0" smtClean="0">
              <a:solidFill>
                <a:srgbClr val="FF0000"/>
              </a:solidFill>
            </a:endParaRPr>
          </a:p>
          <a:p>
            <a:r>
              <a:rPr lang="cs-CZ" dirty="0" smtClean="0"/>
              <a:t>Nastavení úrovně </a:t>
            </a:r>
            <a:r>
              <a:rPr lang="cs-CZ" dirty="0" smtClean="0">
                <a:solidFill>
                  <a:srgbClr val="3871AA"/>
                </a:solidFill>
              </a:rPr>
              <a:t>Základního zvýhodnění </a:t>
            </a:r>
            <a:r>
              <a:rPr lang="cs-CZ" dirty="0" smtClean="0"/>
              <a:t>vychází z analýzy velikosti </a:t>
            </a:r>
            <a:r>
              <a:rPr lang="cs-CZ" dirty="0" smtClean="0">
                <a:solidFill>
                  <a:srgbClr val="3871AA"/>
                </a:solidFill>
              </a:rPr>
              <a:t>výkonu ušetřeného pomocí HDO </a:t>
            </a:r>
            <a:r>
              <a:rPr lang="cs-CZ" dirty="0" smtClean="0"/>
              <a:t>podle TDD.</a:t>
            </a:r>
          </a:p>
          <a:p>
            <a:r>
              <a:rPr lang="cs-CZ" dirty="0" smtClean="0"/>
              <a:t>Nastavení úrovně </a:t>
            </a:r>
            <a:r>
              <a:rPr lang="cs-CZ" dirty="0" smtClean="0">
                <a:solidFill>
                  <a:srgbClr val="3871AA"/>
                </a:solidFill>
              </a:rPr>
              <a:t>Doplňkového zvýhodnění </a:t>
            </a:r>
            <a:r>
              <a:rPr lang="cs-CZ" dirty="0" smtClean="0"/>
              <a:t>vychází z expertního odhadu </a:t>
            </a:r>
            <a:r>
              <a:rPr lang="cs-CZ" dirty="0" smtClean="0">
                <a:solidFill>
                  <a:srgbClr val="3871AA"/>
                </a:solidFill>
              </a:rPr>
              <a:t>přínosů možností řízení spotřeby pro řešení bezpečnosti soustavy</a:t>
            </a:r>
            <a:r>
              <a:rPr lang="cs-CZ" dirty="0" smtClean="0"/>
              <a:t>, popř. pro budoucí řešení problémových stavů v síti.</a:t>
            </a:r>
          </a:p>
          <a:p>
            <a:r>
              <a:rPr lang="cs-CZ" dirty="0" smtClean="0"/>
              <a:t>Řešení cenového zvýhodnění v sazbách s řízením spotřeby je založeno na zjednodušujícím předpokladu, že všechna OM s dvoutarifní sazbou mají instalován akumulační spotřebič (např. zásobník pro přípravu TUV).</a:t>
            </a:r>
            <a:endParaRPr lang="cs-CZ" dirty="0"/>
          </a:p>
        </p:txBody>
      </p:sp>
      <p:sp>
        <p:nvSpPr>
          <p:cNvPr id="3" name="Nadpis 2"/>
          <p:cNvSpPr>
            <a:spLocks noGrp="1"/>
          </p:cNvSpPr>
          <p:nvPr>
            <p:ph type="title"/>
          </p:nvPr>
        </p:nvSpPr>
        <p:spPr/>
        <p:txBody>
          <a:bodyPr rIns="648000">
            <a:noAutofit/>
          </a:bodyPr>
          <a:lstStyle/>
          <a:p>
            <a:r>
              <a:rPr lang="cs-CZ" dirty="0" smtClean="0"/>
              <a:t>Princip zvýhodnění pro řízenou spotřebu prostřednictvím HDO</a:t>
            </a:r>
            <a:endParaRPr lang="cs-CZ" dirty="0">
              <a:solidFill>
                <a:srgbClr val="FFFF00"/>
              </a:solidFill>
            </a:endParaRP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42</a:t>
            </a:fld>
            <a:endParaRPr lang="cs-CZ" dirty="0"/>
          </a:p>
        </p:txBody>
      </p:sp>
    </p:spTree>
    <p:extLst>
      <p:ext uri="{BB962C8B-B14F-4D97-AF65-F5344CB8AC3E}">
        <p14:creationId xmlns:p14="http://schemas.microsoft.com/office/powerpoint/2010/main" val="4441664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a:buNone/>
            </a:pPr>
            <a:r>
              <a:rPr lang="cs-CZ" dirty="0" smtClean="0">
                <a:solidFill>
                  <a:srgbClr val="3D7BB9"/>
                </a:solidFill>
              </a:rPr>
              <a:t>Základní pravidla pro finální určení cen pro sazby s řízenou spotřebou (HDO)</a:t>
            </a:r>
          </a:p>
          <a:p>
            <a:r>
              <a:rPr lang="cs-CZ" dirty="0" smtClean="0"/>
              <a:t>Cenové zvýhodnění přínosů z řízení spotřeby je v podobě </a:t>
            </a:r>
            <a:r>
              <a:rPr lang="cs-CZ" b="1" dirty="0" smtClean="0"/>
              <a:t>nižší ceny za jistič</a:t>
            </a:r>
            <a:r>
              <a:rPr lang="cs-CZ" dirty="0" smtClean="0"/>
              <a:t> </a:t>
            </a:r>
            <a:br>
              <a:rPr lang="cs-CZ" dirty="0" smtClean="0"/>
            </a:br>
            <a:r>
              <a:rPr lang="cs-CZ" dirty="0" smtClean="0"/>
              <a:t>a </a:t>
            </a:r>
            <a:r>
              <a:rPr lang="cs-CZ" b="1" dirty="0" smtClean="0"/>
              <a:t>nižší ceny za použití v době trvání NT</a:t>
            </a:r>
            <a:r>
              <a:rPr lang="cs-CZ" dirty="0" smtClean="0"/>
              <a:t>. </a:t>
            </a:r>
          </a:p>
          <a:p>
            <a:pPr lvl="1"/>
            <a:r>
              <a:rPr lang="cs-CZ" dirty="0" smtClean="0">
                <a:solidFill>
                  <a:srgbClr val="3D7BB9"/>
                </a:solidFill>
              </a:rPr>
              <a:t>Nižší cena za jistič </a:t>
            </a:r>
            <a:r>
              <a:rPr lang="cs-CZ" dirty="0" smtClean="0"/>
              <a:t>je úměrná velikosti ušetřených finančních prostředků na infrastrukturu distribuční sítě </a:t>
            </a:r>
            <a:r>
              <a:rPr lang="cs-CZ" sz="1200" dirty="0" smtClean="0"/>
              <a:t>(snížení povolených výnosů) </a:t>
            </a:r>
            <a:r>
              <a:rPr lang="cs-CZ" dirty="0" smtClean="0"/>
              <a:t>z důvodů řízení spotřeby stanovené expertním odhadem. </a:t>
            </a:r>
          </a:p>
          <a:p>
            <a:pPr lvl="1"/>
            <a:r>
              <a:rPr lang="cs-CZ" dirty="0" smtClean="0">
                <a:solidFill>
                  <a:srgbClr val="3D7BB9"/>
                </a:solidFill>
              </a:rPr>
              <a:t>Nižší cena za použití v  době NT </a:t>
            </a:r>
            <a:r>
              <a:rPr lang="cs-CZ" dirty="0" smtClean="0"/>
              <a:t>je úměrná úspoře nákladů na ztráty z důvodů řízení spotřeby stanovené expertním odhadem </a:t>
            </a:r>
            <a:r>
              <a:rPr lang="cs-CZ" sz="1200" dirty="0" smtClean="0"/>
              <a:t>(úspora ztrát je cca 5 %)</a:t>
            </a:r>
            <a:r>
              <a:rPr lang="cs-CZ" dirty="0" smtClean="0"/>
              <a:t>. </a:t>
            </a:r>
          </a:p>
          <a:p>
            <a:r>
              <a:rPr lang="cs-CZ" dirty="0" smtClean="0"/>
              <a:t>Nižší ceny za jistič a NT se u těchto dvoutarifních sazeb použijí </a:t>
            </a:r>
            <a:r>
              <a:rPr lang="cs-CZ" b="1" dirty="0" smtClean="0">
                <a:solidFill>
                  <a:srgbClr val="3D7BB9"/>
                </a:solidFill>
              </a:rPr>
              <a:t>jen při dosažení stanoveného podílu odběru elektřiny v době trvání NT </a:t>
            </a:r>
            <a:r>
              <a:rPr lang="cs-CZ" sz="1200" dirty="0" smtClean="0"/>
              <a:t>(tj. v době neblokování spotřebičů)</a:t>
            </a:r>
            <a:r>
              <a:rPr lang="cs-CZ" dirty="0" smtClean="0"/>
              <a:t>. </a:t>
            </a:r>
          </a:p>
          <a:p>
            <a:r>
              <a:rPr lang="cs-CZ" b="1" dirty="0" smtClean="0">
                <a:solidFill>
                  <a:srgbClr val="3871AA"/>
                </a:solidFill>
              </a:rPr>
              <a:t>Při dosažení nižšího podílu odběru v NT než byl stanoven ERÚ, jsou zákazníkovi účtovány stejné ceny jako u jednotarifní sazby (D1Sc, D1Sd) – součást CR ERÚ</a:t>
            </a:r>
          </a:p>
          <a:p>
            <a:r>
              <a:rPr lang="cs-CZ" dirty="0" smtClean="0"/>
              <a:t>Zákazník nadále zůstává v dané </a:t>
            </a:r>
            <a:r>
              <a:rPr lang="cs-CZ" dirty="0" err="1" smtClean="0"/>
              <a:t>dvoutarifní</a:t>
            </a:r>
            <a:r>
              <a:rPr lang="cs-CZ" dirty="0" smtClean="0"/>
              <a:t> sazbě – nedochází k žádnému přesunu.</a:t>
            </a:r>
          </a:p>
          <a:p>
            <a:r>
              <a:rPr lang="cs-CZ" dirty="0" smtClean="0"/>
              <a:t>Zákazník je ekonomicky motivován k výběru sazby, která odpovídá charakteru jeho odběru.</a:t>
            </a:r>
          </a:p>
        </p:txBody>
      </p:sp>
      <p:sp>
        <p:nvSpPr>
          <p:cNvPr id="3" name="Nadpis 2"/>
          <p:cNvSpPr>
            <a:spLocks noGrp="1"/>
          </p:cNvSpPr>
          <p:nvPr>
            <p:ph type="title"/>
          </p:nvPr>
        </p:nvSpPr>
        <p:spPr/>
        <p:txBody>
          <a:bodyPr>
            <a:normAutofit fontScale="90000"/>
          </a:bodyPr>
          <a:lstStyle/>
          <a:p>
            <a:r>
              <a:rPr lang="cs-CZ" dirty="0" smtClean="0"/>
              <a:t>Stanovení poměrů </a:t>
            </a:r>
            <a:br>
              <a:rPr lang="cs-CZ" dirty="0" smtClean="0"/>
            </a:br>
            <a:r>
              <a:rPr lang="cs-CZ" dirty="0" smtClean="0"/>
              <a:t>NT/(NT+VT) dvoutarifních sazeb</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43</a:t>
            </a:fld>
            <a:endParaRPr lang="cs-CZ" dirty="0"/>
          </a:p>
        </p:txBody>
      </p:sp>
    </p:spTree>
    <p:extLst>
      <p:ext uri="{BB962C8B-B14F-4D97-AF65-F5344CB8AC3E}">
        <p14:creationId xmlns:p14="http://schemas.microsoft.com/office/powerpoint/2010/main" val="39265790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buNone/>
            </a:pPr>
            <a:r>
              <a:rPr lang="cs-CZ" dirty="0" smtClean="0">
                <a:solidFill>
                  <a:srgbClr val="3D7BB9"/>
                </a:solidFill>
              </a:rPr>
              <a:t>Byly stanoveny následující podíly spotřeby NT/(NT+VT) pro přiznání zvýhodnění:</a:t>
            </a:r>
          </a:p>
          <a:p>
            <a:pPr>
              <a:buNone/>
            </a:pPr>
            <a:r>
              <a:rPr lang="cs-CZ" b="1" dirty="0" smtClean="0"/>
              <a:t>MOO</a:t>
            </a:r>
          </a:p>
          <a:p>
            <a:r>
              <a:rPr lang="cs-CZ" dirty="0" smtClean="0"/>
              <a:t>D2Ad = Sazba s 8 hod. trvání NT </a:t>
            </a:r>
            <a:r>
              <a:rPr lang="cs-CZ" sz="1200" dirty="0" smtClean="0"/>
              <a:t>(dnešní D25d, D26d)</a:t>
            </a:r>
            <a:r>
              <a:rPr lang="cs-CZ" dirty="0" smtClean="0"/>
              <a:t>:		</a:t>
            </a:r>
            <a:r>
              <a:rPr lang="cs-CZ" b="1" dirty="0" smtClean="0"/>
              <a:t>0,35</a:t>
            </a:r>
          </a:p>
          <a:p>
            <a:r>
              <a:rPr lang="cs-CZ" dirty="0" smtClean="0"/>
              <a:t>D2Td* = Sazba s 20 hod. trvání NT </a:t>
            </a:r>
            <a:r>
              <a:rPr lang="cs-CZ" sz="1200" dirty="0" smtClean="0"/>
              <a:t>(dnešní D35d, D45d, D55d a D56d)</a:t>
            </a:r>
            <a:r>
              <a:rPr lang="cs-CZ" dirty="0" smtClean="0"/>
              <a:t>:	</a:t>
            </a:r>
            <a:r>
              <a:rPr lang="cs-CZ" b="1" dirty="0" smtClean="0"/>
              <a:t>0,91</a:t>
            </a:r>
          </a:p>
          <a:p>
            <a:pPr marL="0" indent="0">
              <a:buNone/>
            </a:pPr>
            <a:r>
              <a:rPr lang="cs-CZ" b="1" dirty="0" smtClean="0"/>
              <a:t>	 </a:t>
            </a:r>
            <a:r>
              <a:rPr lang="cs-CZ" dirty="0" smtClean="0"/>
              <a:t>Sazba s 18 hod. trvání NT				</a:t>
            </a:r>
            <a:r>
              <a:rPr lang="cs-CZ" b="1" dirty="0" smtClean="0"/>
              <a:t>0,85</a:t>
            </a:r>
          </a:p>
          <a:p>
            <a:pPr>
              <a:buNone/>
            </a:pPr>
            <a:r>
              <a:rPr lang="cs-CZ" b="1" dirty="0" smtClean="0"/>
              <a:t>MOP</a:t>
            </a:r>
          </a:p>
          <a:p>
            <a:r>
              <a:rPr lang="cs-CZ" dirty="0" smtClean="0"/>
              <a:t>D2Ac = Sazba s 8 hod. trvání NT </a:t>
            </a:r>
            <a:r>
              <a:rPr lang="cs-CZ" sz="1200" dirty="0" smtClean="0"/>
              <a:t>(dnešní C25d, C26d)</a:t>
            </a:r>
            <a:r>
              <a:rPr lang="cs-CZ" dirty="0" smtClean="0"/>
              <a:t>:		</a:t>
            </a:r>
            <a:r>
              <a:rPr lang="cs-CZ" b="1" dirty="0" smtClean="0"/>
              <a:t>0,35</a:t>
            </a:r>
          </a:p>
          <a:p>
            <a:r>
              <a:rPr lang="cs-CZ" dirty="0" smtClean="0"/>
              <a:t>D2Tc* = Sazba s 20 hod. trvání NT </a:t>
            </a:r>
            <a:r>
              <a:rPr lang="cs-CZ" sz="1200" dirty="0" smtClean="0"/>
              <a:t>(dnešní C35d, C45d, C55d a C56d)</a:t>
            </a:r>
            <a:r>
              <a:rPr lang="cs-CZ" dirty="0" smtClean="0"/>
              <a:t>:	</a:t>
            </a:r>
            <a:r>
              <a:rPr lang="cs-CZ" b="1" dirty="0" smtClean="0"/>
              <a:t>0,85</a:t>
            </a:r>
          </a:p>
          <a:p>
            <a:pPr marL="0" indent="0">
              <a:buNone/>
            </a:pPr>
            <a:r>
              <a:rPr lang="cs-CZ" b="1" dirty="0" smtClean="0"/>
              <a:t>	 </a:t>
            </a:r>
            <a:r>
              <a:rPr lang="cs-CZ" dirty="0" smtClean="0"/>
              <a:t>Sazba s 18 hod. trvání NT				</a:t>
            </a:r>
            <a:r>
              <a:rPr lang="cs-CZ" b="1" dirty="0" smtClean="0"/>
              <a:t>0,80</a:t>
            </a:r>
          </a:p>
          <a:p>
            <a:pPr marL="0" indent="0">
              <a:buNone/>
            </a:pPr>
            <a:r>
              <a:rPr lang="cs-CZ" dirty="0" smtClean="0"/>
              <a:t>* Při zavedení </a:t>
            </a:r>
            <a:r>
              <a:rPr lang="cs-CZ" dirty="0"/>
              <a:t>NTS se předpokládá automatické překlopení </a:t>
            </a:r>
            <a:r>
              <a:rPr lang="cs-CZ" dirty="0" smtClean="0"/>
              <a:t>do </a:t>
            </a:r>
            <a:r>
              <a:rPr lang="cs-CZ" dirty="0"/>
              <a:t>sazby s dobou trvání NT 20 hod. </a:t>
            </a:r>
            <a:r>
              <a:rPr lang="cs-CZ" dirty="0" smtClean="0"/>
              <a:t>s možností </a:t>
            </a:r>
            <a:r>
              <a:rPr lang="cs-CZ" dirty="0"/>
              <a:t>zažádat si o režim s dobou trvání NT 18 hod. </a:t>
            </a:r>
            <a:r>
              <a:rPr lang="cs-CZ" dirty="0" smtClean="0"/>
              <a:t>(ceny stejné jako u 20 hod., ale „</a:t>
            </a:r>
            <a:r>
              <a:rPr lang="cs-CZ" dirty="0"/>
              <a:t>měkčí“ </a:t>
            </a:r>
            <a:r>
              <a:rPr lang="cs-CZ" dirty="0" smtClean="0"/>
              <a:t>podmínka </a:t>
            </a:r>
            <a:r>
              <a:rPr lang="cs-CZ" dirty="0"/>
              <a:t>pro přiznání nižších cen platných v </a:t>
            </a:r>
            <a:r>
              <a:rPr lang="cs-CZ" dirty="0" smtClean="0"/>
              <a:t>sazbě).</a:t>
            </a:r>
          </a:p>
        </p:txBody>
      </p:sp>
      <p:sp>
        <p:nvSpPr>
          <p:cNvPr id="3" name="Nadpis 2"/>
          <p:cNvSpPr>
            <a:spLocks noGrp="1"/>
          </p:cNvSpPr>
          <p:nvPr>
            <p:ph type="title"/>
          </p:nvPr>
        </p:nvSpPr>
        <p:spPr/>
        <p:txBody>
          <a:bodyPr>
            <a:normAutofit fontScale="90000"/>
          </a:bodyPr>
          <a:lstStyle/>
          <a:p>
            <a:r>
              <a:rPr lang="cs-CZ" dirty="0" smtClean="0"/>
              <a:t>Stanovení poměrů </a:t>
            </a:r>
            <a:br>
              <a:rPr lang="cs-CZ" dirty="0" smtClean="0"/>
            </a:br>
            <a:r>
              <a:rPr lang="cs-CZ" dirty="0" smtClean="0"/>
              <a:t>NT/(NT+VT) dvoutarifních sazeb</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44</a:t>
            </a:fld>
            <a:endParaRPr lang="cs-CZ" dirty="0"/>
          </a:p>
        </p:txBody>
      </p:sp>
    </p:spTree>
    <p:extLst>
      <p:ext uri="{BB962C8B-B14F-4D97-AF65-F5344CB8AC3E}">
        <p14:creationId xmlns:p14="http://schemas.microsoft.com/office/powerpoint/2010/main" val="8031718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00" y="1008000"/>
            <a:ext cx="8339795" cy="453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Nadpis 2"/>
          <p:cNvSpPr>
            <a:spLocks noGrp="1"/>
          </p:cNvSpPr>
          <p:nvPr>
            <p:ph type="title"/>
          </p:nvPr>
        </p:nvSpPr>
        <p:spPr/>
        <p:txBody>
          <a:bodyPr rIns="504000">
            <a:normAutofit/>
          </a:bodyPr>
          <a:lstStyle/>
          <a:p>
            <a:r>
              <a:rPr lang="cs-CZ" dirty="0" smtClean="0"/>
              <a:t>Příklad ceníku MOP pro jistič 3x25A</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45</a:t>
            </a:fld>
            <a:endParaRPr lang="cs-CZ" dirty="0"/>
          </a:p>
        </p:txBody>
      </p:sp>
      <p:sp>
        <p:nvSpPr>
          <p:cNvPr id="9" name="TextovéPole 8"/>
          <p:cNvSpPr txBox="1"/>
          <p:nvPr/>
        </p:nvSpPr>
        <p:spPr>
          <a:xfrm>
            <a:off x="0" y="5508000"/>
            <a:ext cx="9144000" cy="978729"/>
          </a:xfrm>
          <a:prstGeom prst="rect">
            <a:avLst/>
          </a:prstGeom>
          <a:noFill/>
        </p:spPr>
        <p:txBody>
          <a:bodyPr wrap="square" lIns="360000" rIns="360000" rtlCol="0">
            <a:spAutoFit/>
          </a:bodyPr>
          <a:lstStyle/>
          <a:p>
            <a:pPr>
              <a:lnSpc>
                <a:spcPct val="120000"/>
              </a:lnSpc>
              <a:tabLst>
                <a:tab pos="8070850" algn="r"/>
              </a:tabLst>
            </a:pPr>
            <a:r>
              <a:rPr lang="pl-PL" sz="1600" dirty="0">
                <a:solidFill>
                  <a:schemeClr val="tx1">
                    <a:lumMod val="65000"/>
                    <a:lumOff val="35000"/>
                  </a:schemeClr>
                </a:solidFill>
                <a:latin typeface="Arial" panose="020B0604020202020204" pitchFamily="34" charset="0"/>
                <a:cs typeface="Arial" panose="020B0604020202020204" pitchFamily="34" charset="0"/>
              </a:rPr>
              <a:t>Cena </a:t>
            </a:r>
            <a:r>
              <a:rPr lang="cs-CZ" sz="1600" dirty="0">
                <a:solidFill>
                  <a:schemeClr val="tx1">
                    <a:lumMod val="65000"/>
                    <a:lumOff val="35000"/>
                  </a:schemeClr>
                </a:solidFill>
                <a:latin typeface="Arial" panose="020B0604020202020204" pitchFamily="34" charset="0"/>
                <a:cs typeface="Arial" panose="020B0604020202020204" pitchFamily="34" charset="0"/>
              </a:rPr>
              <a:t>OPM </a:t>
            </a:r>
            <a:r>
              <a:rPr lang="pl-PL" sz="1600" dirty="0" smtClean="0">
                <a:solidFill>
                  <a:schemeClr val="tx1">
                    <a:lumMod val="65000"/>
                    <a:lumOff val="35000"/>
                  </a:schemeClr>
                </a:solidFill>
                <a:latin typeface="Arial" panose="020B0604020202020204" pitchFamily="34" charset="0"/>
                <a:cs typeface="Arial" panose="020B0604020202020204" pitchFamily="34" charset="0"/>
              </a:rPr>
              <a:t>do </a:t>
            </a:r>
            <a:r>
              <a:rPr lang="pl-PL" sz="1600" dirty="0">
                <a:solidFill>
                  <a:schemeClr val="tx1">
                    <a:lumMod val="65000"/>
                    <a:lumOff val="35000"/>
                  </a:schemeClr>
                </a:solidFill>
                <a:latin typeface="Arial" panose="020B0604020202020204" pitchFamily="34" charset="0"/>
                <a:cs typeface="Arial" panose="020B0604020202020204" pitchFamily="34" charset="0"/>
              </a:rPr>
              <a:t>100 A vč. </a:t>
            </a:r>
            <a:r>
              <a:rPr lang="pl-PL" sz="1600" dirty="0" smtClean="0">
                <a:solidFill>
                  <a:schemeClr val="tx1">
                    <a:lumMod val="65000"/>
                    <a:lumOff val="35000"/>
                  </a:schemeClr>
                </a:solidFill>
                <a:latin typeface="Arial" panose="020B0604020202020204" pitchFamily="34" charset="0"/>
                <a:cs typeface="Arial" panose="020B0604020202020204" pitchFamily="34" charset="0"/>
              </a:rPr>
              <a:t>bez výrobny</a:t>
            </a:r>
            <a:r>
              <a:rPr lang="pl-PL" sz="1600" dirty="0">
                <a:solidFill>
                  <a:schemeClr val="tx1">
                    <a:lumMod val="65000"/>
                    <a:lumOff val="35000"/>
                  </a:schemeClr>
                </a:solidFill>
                <a:latin typeface="Arial" panose="020B0604020202020204" pitchFamily="34" charset="0"/>
                <a:cs typeface="Arial" panose="020B0604020202020204" pitchFamily="34" charset="0"/>
              </a:rPr>
              <a:t>	 </a:t>
            </a:r>
            <a:r>
              <a:rPr lang="pl-PL" sz="1600" dirty="0" smtClean="0">
                <a:solidFill>
                  <a:schemeClr val="tx1">
                    <a:lumMod val="65000"/>
                    <a:lumOff val="35000"/>
                  </a:schemeClr>
                </a:solidFill>
                <a:latin typeface="Arial" panose="020B0604020202020204" pitchFamily="34" charset="0"/>
                <a:cs typeface="Arial" panose="020B0604020202020204" pitchFamily="34" charset="0"/>
              </a:rPr>
              <a:t>54</a:t>
            </a:r>
            <a:r>
              <a:rPr lang="cs-CZ" sz="1600" dirty="0" smtClean="0">
                <a:solidFill>
                  <a:schemeClr val="tx1">
                    <a:lumMod val="65000"/>
                    <a:lumOff val="35000"/>
                  </a:schemeClr>
                </a:solidFill>
                <a:latin typeface="Arial" panose="020B0604020202020204" pitchFamily="34" charset="0"/>
                <a:cs typeface="Arial" panose="020B0604020202020204" pitchFamily="34" charset="0"/>
              </a:rPr>
              <a:t> </a:t>
            </a:r>
            <a:r>
              <a:rPr lang="cs-CZ" sz="1600" dirty="0">
                <a:solidFill>
                  <a:schemeClr val="tx1">
                    <a:lumMod val="65000"/>
                    <a:lumOff val="35000"/>
                  </a:schemeClr>
                </a:solidFill>
                <a:latin typeface="Arial" panose="020B0604020202020204" pitchFamily="34" charset="0"/>
                <a:cs typeface="Arial" panose="020B0604020202020204" pitchFamily="34" charset="0"/>
              </a:rPr>
              <a:t>Kč/</a:t>
            </a:r>
            <a:r>
              <a:rPr lang="cs-CZ" sz="1600" dirty="0" err="1">
                <a:solidFill>
                  <a:schemeClr val="tx1">
                    <a:lumMod val="65000"/>
                    <a:lumOff val="35000"/>
                  </a:schemeClr>
                </a:solidFill>
                <a:latin typeface="Arial" panose="020B0604020202020204" pitchFamily="34" charset="0"/>
                <a:cs typeface="Arial" panose="020B0604020202020204" pitchFamily="34" charset="0"/>
              </a:rPr>
              <a:t>měs</a:t>
            </a:r>
            <a:endParaRPr lang="pl-PL" sz="1600" dirty="0">
              <a:solidFill>
                <a:schemeClr val="tx1">
                  <a:lumMod val="65000"/>
                  <a:lumOff val="35000"/>
                </a:schemeClr>
              </a:solidFill>
              <a:latin typeface="Arial" panose="020B0604020202020204" pitchFamily="34" charset="0"/>
              <a:cs typeface="Arial" panose="020B0604020202020204" pitchFamily="34" charset="0"/>
            </a:endParaRPr>
          </a:p>
          <a:p>
            <a:pPr>
              <a:lnSpc>
                <a:spcPct val="120000"/>
              </a:lnSpc>
              <a:tabLst>
                <a:tab pos="8070850" algn="r"/>
              </a:tabLst>
            </a:pPr>
            <a:r>
              <a:rPr lang="cs-CZ" sz="1600" dirty="0" smtClean="0">
                <a:solidFill>
                  <a:schemeClr val="tx1">
                    <a:lumMod val="65000"/>
                    <a:lumOff val="35000"/>
                  </a:schemeClr>
                </a:solidFill>
                <a:latin typeface="Arial" panose="020B0604020202020204" pitchFamily="34" charset="0"/>
                <a:cs typeface="Arial" panose="020B0604020202020204" pitchFamily="34" charset="0"/>
              </a:rPr>
              <a:t>Cena </a:t>
            </a:r>
            <a:r>
              <a:rPr lang="cs-CZ" sz="1600" dirty="0">
                <a:solidFill>
                  <a:schemeClr val="tx1">
                    <a:lumMod val="65000"/>
                    <a:lumOff val="35000"/>
                  </a:schemeClr>
                </a:solidFill>
                <a:latin typeface="Arial" panose="020B0604020202020204" pitchFamily="34" charset="0"/>
                <a:cs typeface="Arial" panose="020B0604020202020204" pitchFamily="34" charset="0"/>
              </a:rPr>
              <a:t>OPM </a:t>
            </a:r>
            <a:r>
              <a:rPr lang="pl-PL" sz="1600" dirty="0" smtClean="0">
                <a:solidFill>
                  <a:schemeClr val="tx1">
                    <a:lumMod val="65000"/>
                    <a:lumOff val="35000"/>
                  </a:schemeClr>
                </a:solidFill>
                <a:latin typeface="Arial" panose="020B0604020202020204" pitchFamily="34" charset="0"/>
                <a:cs typeface="Arial" panose="020B0604020202020204" pitchFamily="34" charset="0"/>
              </a:rPr>
              <a:t>do </a:t>
            </a:r>
            <a:r>
              <a:rPr lang="pl-PL" sz="1600" dirty="0">
                <a:solidFill>
                  <a:schemeClr val="tx1">
                    <a:lumMod val="65000"/>
                    <a:lumOff val="35000"/>
                  </a:schemeClr>
                </a:solidFill>
                <a:latin typeface="Arial" panose="020B0604020202020204" pitchFamily="34" charset="0"/>
                <a:cs typeface="Arial" panose="020B0604020202020204" pitchFamily="34" charset="0"/>
              </a:rPr>
              <a:t>100 A vč. a </a:t>
            </a:r>
            <a:r>
              <a:rPr lang="pl-PL" sz="1600" dirty="0" smtClean="0">
                <a:solidFill>
                  <a:schemeClr val="tx1">
                    <a:lumMod val="65000"/>
                    <a:lumOff val="35000"/>
                  </a:schemeClr>
                </a:solidFill>
                <a:latin typeface="Arial" panose="020B0604020202020204" pitchFamily="34" charset="0"/>
                <a:cs typeface="Arial" panose="020B0604020202020204" pitchFamily="34" charset="0"/>
              </a:rPr>
              <a:t>s výrobnou </a:t>
            </a:r>
            <a:r>
              <a:rPr lang="pl-PL" sz="1600" dirty="0">
                <a:solidFill>
                  <a:schemeClr val="tx1">
                    <a:lumMod val="65000"/>
                    <a:lumOff val="35000"/>
                  </a:schemeClr>
                </a:solidFill>
                <a:latin typeface="Arial" panose="020B0604020202020204" pitchFamily="34" charset="0"/>
                <a:cs typeface="Arial" panose="020B0604020202020204" pitchFamily="34" charset="0"/>
              </a:rPr>
              <a:t>do 10 </a:t>
            </a:r>
            <a:r>
              <a:rPr lang="pl-PL" sz="1600" dirty="0" smtClean="0">
                <a:solidFill>
                  <a:schemeClr val="tx1">
                    <a:lumMod val="65000"/>
                    <a:lumOff val="35000"/>
                  </a:schemeClr>
                </a:solidFill>
                <a:latin typeface="Arial" panose="020B0604020202020204" pitchFamily="34" charset="0"/>
                <a:cs typeface="Arial" panose="020B0604020202020204" pitchFamily="34" charset="0"/>
              </a:rPr>
              <a:t>kW	107</a:t>
            </a:r>
            <a:r>
              <a:rPr lang="cs-CZ" sz="1600" dirty="0" smtClean="0">
                <a:solidFill>
                  <a:schemeClr val="tx1">
                    <a:lumMod val="65000"/>
                    <a:lumOff val="35000"/>
                  </a:schemeClr>
                </a:solidFill>
                <a:latin typeface="Arial" panose="020B0604020202020204" pitchFamily="34" charset="0"/>
                <a:cs typeface="Arial" panose="020B0604020202020204" pitchFamily="34" charset="0"/>
              </a:rPr>
              <a:t> Kč/</a:t>
            </a:r>
            <a:r>
              <a:rPr lang="cs-CZ" sz="1600" dirty="0" err="1" smtClean="0">
                <a:solidFill>
                  <a:schemeClr val="tx1">
                    <a:lumMod val="65000"/>
                    <a:lumOff val="35000"/>
                  </a:schemeClr>
                </a:solidFill>
                <a:latin typeface="Arial" panose="020B0604020202020204" pitchFamily="34" charset="0"/>
                <a:cs typeface="Arial" panose="020B0604020202020204" pitchFamily="34" charset="0"/>
              </a:rPr>
              <a:t>měs</a:t>
            </a:r>
            <a:endParaRPr lang="cs-CZ" sz="1600" dirty="0" smtClean="0">
              <a:solidFill>
                <a:schemeClr val="tx1">
                  <a:lumMod val="65000"/>
                  <a:lumOff val="35000"/>
                </a:schemeClr>
              </a:solidFill>
              <a:latin typeface="Arial" panose="020B0604020202020204" pitchFamily="34" charset="0"/>
              <a:cs typeface="Arial" panose="020B0604020202020204" pitchFamily="34" charset="0"/>
            </a:endParaRPr>
          </a:p>
          <a:p>
            <a:pPr>
              <a:lnSpc>
                <a:spcPct val="120000"/>
              </a:lnSpc>
              <a:tabLst>
                <a:tab pos="8070850" algn="r"/>
              </a:tabLst>
            </a:pPr>
            <a:r>
              <a:rPr lang="cs-CZ" sz="1600" dirty="0">
                <a:solidFill>
                  <a:schemeClr val="tx1">
                    <a:lumMod val="65000"/>
                    <a:lumOff val="35000"/>
                  </a:schemeClr>
                </a:solidFill>
                <a:latin typeface="Arial" panose="020B0604020202020204" pitchFamily="34" charset="0"/>
                <a:cs typeface="Arial" panose="020B0604020202020204" pitchFamily="34" charset="0"/>
              </a:rPr>
              <a:t>Cena OPM </a:t>
            </a:r>
            <a:r>
              <a:rPr lang="cs-CZ" sz="1600" dirty="0" smtClean="0">
                <a:solidFill>
                  <a:schemeClr val="tx1">
                    <a:lumMod val="65000"/>
                    <a:lumOff val="35000"/>
                  </a:schemeClr>
                </a:solidFill>
                <a:latin typeface="Arial" panose="020B0604020202020204" pitchFamily="34" charset="0"/>
                <a:cs typeface="Arial" panose="020B0604020202020204" pitchFamily="34" charset="0"/>
              </a:rPr>
              <a:t>ostatní (nad 100 A nebo s výrobnou nad 10 kW)</a:t>
            </a:r>
            <a:r>
              <a:rPr lang="cs-CZ" sz="1600" dirty="0">
                <a:solidFill>
                  <a:schemeClr val="tx1">
                    <a:lumMod val="65000"/>
                    <a:lumOff val="35000"/>
                  </a:schemeClr>
                </a:solidFill>
                <a:latin typeface="Arial" panose="020B0604020202020204" pitchFamily="34" charset="0"/>
                <a:cs typeface="Arial" panose="020B0604020202020204" pitchFamily="34" charset="0"/>
              </a:rPr>
              <a:t>	</a:t>
            </a:r>
            <a:r>
              <a:rPr lang="cs-CZ" sz="1600" dirty="0" smtClean="0">
                <a:solidFill>
                  <a:schemeClr val="tx1">
                    <a:lumMod val="65000"/>
                    <a:lumOff val="35000"/>
                  </a:schemeClr>
                </a:solidFill>
                <a:latin typeface="Arial" panose="020B0604020202020204" pitchFamily="34" charset="0"/>
                <a:cs typeface="Arial" panose="020B0604020202020204" pitchFamily="34" charset="0"/>
              </a:rPr>
              <a:t>579 Kč/</a:t>
            </a:r>
            <a:r>
              <a:rPr lang="cs-CZ" sz="1600" dirty="0" err="1" smtClean="0">
                <a:solidFill>
                  <a:schemeClr val="tx1">
                    <a:lumMod val="65000"/>
                    <a:lumOff val="35000"/>
                  </a:schemeClr>
                </a:solidFill>
                <a:latin typeface="Arial" panose="020B0604020202020204" pitchFamily="34" charset="0"/>
                <a:cs typeface="Arial" panose="020B0604020202020204" pitchFamily="34" charset="0"/>
              </a:rPr>
              <a:t>měs</a:t>
            </a:r>
            <a:endParaRPr lang="cs-CZ"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TextovéPole 6"/>
          <p:cNvSpPr txBox="1"/>
          <p:nvPr/>
        </p:nvSpPr>
        <p:spPr>
          <a:xfrm>
            <a:off x="6123482" y="388562"/>
            <a:ext cx="3020518" cy="506256"/>
          </a:xfrm>
          <a:prstGeom prst="rect">
            <a:avLst/>
          </a:prstGeom>
          <a:noFill/>
        </p:spPr>
        <p:txBody>
          <a:bodyPr wrap="square" lIns="180000" tIns="180000" rIns="180000" bIns="108000" rtlCol="0">
            <a:spAutoFit/>
          </a:bodyPr>
          <a:lstStyle/>
          <a:p>
            <a:r>
              <a:rPr lang="cs-CZ" sz="1400" dirty="0" smtClean="0">
                <a:solidFill>
                  <a:srgbClr val="0000FF"/>
                </a:solidFill>
                <a:latin typeface="Arial" panose="020B0604020202020204" pitchFamily="34" charset="0"/>
                <a:cs typeface="Arial" panose="020B0604020202020204" pitchFamily="34" charset="0"/>
              </a:rPr>
              <a:t>* průměr ČR – ceny 2016</a:t>
            </a:r>
            <a:endParaRPr lang="cs-CZ" sz="1400" dirty="0">
              <a:solidFill>
                <a:srgbClr val="0000FF"/>
              </a:solidFill>
              <a:latin typeface="Arial" panose="020B0604020202020204" pitchFamily="34" charset="0"/>
              <a:cs typeface="Arial" panose="020B0604020202020204" pitchFamily="34" charset="0"/>
            </a:endParaRPr>
          </a:p>
        </p:txBody>
      </p:sp>
      <p:sp>
        <p:nvSpPr>
          <p:cNvPr id="8" name="TextovéPole 7"/>
          <p:cNvSpPr txBox="1"/>
          <p:nvPr/>
        </p:nvSpPr>
        <p:spPr>
          <a:xfrm>
            <a:off x="5847517" y="1080000"/>
            <a:ext cx="93534" cy="215444"/>
          </a:xfrm>
          <a:prstGeom prst="rect">
            <a:avLst/>
          </a:prstGeom>
          <a:noFill/>
        </p:spPr>
        <p:txBody>
          <a:bodyPr wrap="square" lIns="0" tIns="0" rIns="0" bIns="0" rtlCol="0">
            <a:spAutoFit/>
          </a:bodyPr>
          <a:lstStyle/>
          <a:p>
            <a:r>
              <a:rPr lang="cs-CZ" sz="1400" dirty="0" smtClean="0">
                <a:solidFill>
                  <a:srgbClr val="0000FF"/>
                </a:solidFill>
                <a:latin typeface="Arial" panose="020B0604020202020204" pitchFamily="34" charset="0"/>
                <a:cs typeface="Arial" panose="020B0604020202020204" pitchFamily="34" charset="0"/>
              </a:rPr>
              <a:t>*</a:t>
            </a:r>
            <a:endParaRPr lang="cs-CZ" sz="14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28561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000" y="1008000"/>
            <a:ext cx="8339795" cy="4260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Nadpis 2"/>
          <p:cNvSpPr>
            <a:spLocks noGrp="1"/>
          </p:cNvSpPr>
          <p:nvPr>
            <p:ph type="title"/>
          </p:nvPr>
        </p:nvSpPr>
        <p:spPr/>
        <p:txBody>
          <a:bodyPr rIns="504000">
            <a:normAutofit/>
          </a:bodyPr>
          <a:lstStyle/>
          <a:p>
            <a:r>
              <a:rPr lang="cs-CZ" dirty="0" smtClean="0"/>
              <a:t>Příklad ceníku MOO pro jistič 3x25A</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46</a:t>
            </a:fld>
            <a:endParaRPr lang="cs-CZ" dirty="0"/>
          </a:p>
        </p:txBody>
      </p:sp>
      <p:sp>
        <p:nvSpPr>
          <p:cNvPr id="9" name="TextovéPole 8"/>
          <p:cNvSpPr txBox="1"/>
          <p:nvPr/>
        </p:nvSpPr>
        <p:spPr>
          <a:xfrm>
            <a:off x="0" y="5508000"/>
            <a:ext cx="9144000" cy="978729"/>
          </a:xfrm>
          <a:prstGeom prst="rect">
            <a:avLst/>
          </a:prstGeom>
          <a:noFill/>
        </p:spPr>
        <p:txBody>
          <a:bodyPr wrap="square" lIns="360000" rIns="360000" rtlCol="0">
            <a:spAutoFit/>
          </a:bodyPr>
          <a:lstStyle/>
          <a:p>
            <a:pPr>
              <a:lnSpc>
                <a:spcPct val="120000"/>
              </a:lnSpc>
              <a:tabLst>
                <a:tab pos="8070850" algn="r"/>
              </a:tabLst>
            </a:pPr>
            <a:r>
              <a:rPr lang="pl-PL" sz="1600" dirty="0">
                <a:solidFill>
                  <a:schemeClr val="tx1">
                    <a:lumMod val="65000"/>
                    <a:lumOff val="35000"/>
                  </a:schemeClr>
                </a:solidFill>
                <a:latin typeface="Arial" panose="020B0604020202020204" pitchFamily="34" charset="0"/>
                <a:cs typeface="Arial" panose="020B0604020202020204" pitchFamily="34" charset="0"/>
              </a:rPr>
              <a:t>Cena </a:t>
            </a:r>
            <a:r>
              <a:rPr lang="cs-CZ" sz="1600" dirty="0">
                <a:solidFill>
                  <a:schemeClr val="tx1">
                    <a:lumMod val="65000"/>
                    <a:lumOff val="35000"/>
                  </a:schemeClr>
                </a:solidFill>
                <a:latin typeface="Arial" panose="020B0604020202020204" pitchFamily="34" charset="0"/>
                <a:cs typeface="Arial" panose="020B0604020202020204" pitchFamily="34" charset="0"/>
              </a:rPr>
              <a:t>OPM </a:t>
            </a:r>
            <a:r>
              <a:rPr lang="pl-PL" sz="1600" dirty="0" smtClean="0">
                <a:solidFill>
                  <a:schemeClr val="tx1">
                    <a:lumMod val="65000"/>
                    <a:lumOff val="35000"/>
                  </a:schemeClr>
                </a:solidFill>
                <a:latin typeface="Arial" panose="020B0604020202020204" pitchFamily="34" charset="0"/>
                <a:cs typeface="Arial" panose="020B0604020202020204" pitchFamily="34" charset="0"/>
              </a:rPr>
              <a:t>do </a:t>
            </a:r>
            <a:r>
              <a:rPr lang="pl-PL" sz="1600" dirty="0">
                <a:solidFill>
                  <a:schemeClr val="tx1">
                    <a:lumMod val="65000"/>
                    <a:lumOff val="35000"/>
                  </a:schemeClr>
                </a:solidFill>
                <a:latin typeface="Arial" panose="020B0604020202020204" pitchFamily="34" charset="0"/>
                <a:cs typeface="Arial" panose="020B0604020202020204" pitchFamily="34" charset="0"/>
              </a:rPr>
              <a:t>100 A vč. </a:t>
            </a:r>
            <a:r>
              <a:rPr lang="pl-PL" sz="1600" dirty="0" smtClean="0">
                <a:solidFill>
                  <a:schemeClr val="tx1">
                    <a:lumMod val="65000"/>
                    <a:lumOff val="35000"/>
                  </a:schemeClr>
                </a:solidFill>
                <a:latin typeface="Arial" panose="020B0604020202020204" pitchFamily="34" charset="0"/>
                <a:cs typeface="Arial" panose="020B0604020202020204" pitchFamily="34" charset="0"/>
              </a:rPr>
              <a:t>bez výrobny</a:t>
            </a:r>
            <a:r>
              <a:rPr lang="pl-PL" sz="1600" dirty="0">
                <a:solidFill>
                  <a:schemeClr val="tx1">
                    <a:lumMod val="65000"/>
                    <a:lumOff val="35000"/>
                  </a:schemeClr>
                </a:solidFill>
                <a:latin typeface="Arial" panose="020B0604020202020204" pitchFamily="34" charset="0"/>
                <a:cs typeface="Arial" panose="020B0604020202020204" pitchFamily="34" charset="0"/>
              </a:rPr>
              <a:t>	 </a:t>
            </a:r>
            <a:r>
              <a:rPr lang="pl-PL" sz="1600" dirty="0" smtClean="0">
                <a:solidFill>
                  <a:schemeClr val="tx1">
                    <a:lumMod val="65000"/>
                    <a:lumOff val="35000"/>
                  </a:schemeClr>
                </a:solidFill>
                <a:latin typeface="Arial" panose="020B0604020202020204" pitchFamily="34" charset="0"/>
                <a:cs typeface="Arial" panose="020B0604020202020204" pitchFamily="34" charset="0"/>
              </a:rPr>
              <a:t>54</a:t>
            </a:r>
            <a:r>
              <a:rPr lang="cs-CZ" sz="1600" dirty="0" smtClean="0">
                <a:solidFill>
                  <a:schemeClr val="tx1">
                    <a:lumMod val="65000"/>
                    <a:lumOff val="35000"/>
                  </a:schemeClr>
                </a:solidFill>
                <a:latin typeface="Arial" panose="020B0604020202020204" pitchFamily="34" charset="0"/>
                <a:cs typeface="Arial" panose="020B0604020202020204" pitchFamily="34" charset="0"/>
              </a:rPr>
              <a:t> </a:t>
            </a:r>
            <a:r>
              <a:rPr lang="cs-CZ" sz="1600" dirty="0">
                <a:solidFill>
                  <a:schemeClr val="tx1">
                    <a:lumMod val="65000"/>
                    <a:lumOff val="35000"/>
                  </a:schemeClr>
                </a:solidFill>
                <a:latin typeface="Arial" panose="020B0604020202020204" pitchFamily="34" charset="0"/>
                <a:cs typeface="Arial" panose="020B0604020202020204" pitchFamily="34" charset="0"/>
              </a:rPr>
              <a:t>Kč/</a:t>
            </a:r>
            <a:r>
              <a:rPr lang="cs-CZ" sz="1600" dirty="0" err="1">
                <a:solidFill>
                  <a:schemeClr val="tx1">
                    <a:lumMod val="65000"/>
                    <a:lumOff val="35000"/>
                  </a:schemeClr>
                </a:solidFill>
                <a:latin typeface="Arial" panose="020B0604020202020204" pitchFamily="34" charset="0"/>
                <a:cs typeface="Arial" panose="020B0604020202020204" pitchFamily="34" charset="0"/>
              </a:rPr>
              <a:t>měs</a:t>
            </a:r>
            <a:endParaRPr lang="pl-PL" sz="1600" dirty="0">
              <a:solidFill>
                <a:schemeClr val="tx1">
                  <a:lumMod val="65000"/>
                  <a:lumOff val="35000"/>
                </a:schemeClr>
              </a:solidFill>
              <a:latin typeface="Arial" panose="020B0604020202020204" pitchFamily="34" charset="0"/>
              <a:cs typeface="Arial" panose="020B0604020202020204" pitchFamily="34" charset="0"/>
            </a:endParaRPr>
          </a:p>
          <a:p>
            <a:pPr>
              <a:lnSpc>
                <a:spcPct val="120000"/>
              </a:lnSpc>
              <a:tabLst>
                <a:tab pos="8070850" algn="r"/>
              </a:tabLst>
            </a:pPr>
            <a:r>
              <a:rPr lang="cs-CZ" sz="1600" dirty="0" smtClean="0">
                <a:solidFill>
                  <a:schemeClr val="tx1">
                    <a:lumMod val="65000"/>
                    <a:lumOff val="35000"/>
                  </a:schemeClr>
                </a:solidFill>
                <a:latin typeface="Arial" panose="020B0604020202020204" pitchFamily="34" charset="0"/>
                <a:cs typeface="Arial" panose="020B0604020202020204" pitchFamily="34" charset="0"/>
              </a:rPr>
              <a:t>Cena </a:t>
            </a:r>
            <a:r>
              <a:rPr lang="cs-CZ" sz="1600" dirty="0">
                <a:solidFill>
                  <a:schemeClr val="tx1">
                    <a:lumMod val="65000"/>
                    <a:lumOff val="35000"/>
                  </a:schemeClr>
                </a:solidFill>
                <a:latin typeface="Arial" panose="020B0604020202020204" pitchFamily="34" charset="0"/>
                <a:cs typeface="Arial" panose="020B0604020202020204" pitchFamily="34" charset="0"/>
              </a:rPr>
              <a:t>OPM </a:t>
            </a:r>
            <a:r>
              <a:rPr lang="pl-PL" sz="1600" dirty="0" smtClean="0">
                <a:solidFill>
                  <a:schemeClr val="tx1">
                    <a:lumMod val="65000"/>
                    <a:lumOff val="35000"/>
                  </a:schemeClr>
                </a:solidFill>
                <a:latin typeface="Arial" panose="020B0604020202020204" pitchFamily="34" charset="0"/>
                <a:cs typeface="Arial" panose="020B0604020202020204" pitchFamily="34" charset="0"/>
              </a:rPr>
              <a:t>do </a:t>
            </a:r>
            <a:r>
              <a:rPr lang="pl-PL" sz="1600" dirty="0">
                <a:solidFill>
                  <a:schemeClr val="tx1">
                    <a:lumMod val="65000"/>
                    <a:lumOff val="35000"/>
                  </a:schemeClr>
                </a:solidFill>
                <a:latin typeface="Arial" panose="020B0604020202020204" pitchFamily="34" charset="0"/>
                <a:cs typeface="Arial" panose="020B0604020202020204" pitchFamily="34" charset="0"/>
              </a:rPr>
              <a:t>100 A vč. a </a:t>
            </a:r>
            <a:r>
              <a:rPr lang="pl-PL" sz="1600" dirty="0" smtClean="0">
                <a:solidFill>
                  <a:schemeClr val="tx1">
                    <a:lumMod val="65000"/>
                    <a:lumOff val="35000"/>
                  </a:schemeClr>
                </a:solidFill>
                <a:latin typeface="Arial" panose="020B0604020202020204" pitchFamily="34" charset="0"/>
                <a:cs typeface="Arial" panose="020B0604020202020204" pitchFamily="34" charset="0"/>
              </a:rPr>
              <a:t>s výrobnou </a:t>
            </a:r>
            <a:r>
              <a:rPr lang="pl-PL" sz="1600" dirty="0">
                <a:solidFill>
                  <a:schemeClr val="tx1">
                    <a:lumMod val="65000"/>
                    <a:lumOff val="35000"/>
                  </a:schemeClr>
                </a:solidFill>
                <a:latin typeface="Arial" panose="020B0604020202020204" pitchFamily="34" charset="0"/>
                <a:cs typeface="Arial" panose="020B0604020202020204" pitchFamily="34" charset="0"/>
              </a:rPr>
              <a:t>do 10 </a:t>
            </a:r>
            <a:r>
              <a:rPr lang="pl-PL" sz="1600" dirty="0" smtClean="0">
                <a:solidFill>
                  <a:schemeClr val="tx1">
                    <a:lumMod val="65000"/>
                    <a:lumOff val="35000"/>
                  </a:schemeClr>
                </a:solidFill>
                <a:latin typeface="Arial" panose="020B0604020202020204" pitchFamily="34" charset="0"/>
                <a:cs typeface="Arial" panose="020B0604020202020204" pitchFamily="34" charset="0"/>
              </a:rPr>
              <a:t>kW	107</a:t>
            </a:r>
            <a:r>
              <a:rPr lang="cs-CZ" sz="1600" dirty="0" smtClean="0">
                <a:solidFill>
                  <a:schemeClr val="tx1">
                    <a:lumMod val="65000"/>
                    <a:lumOff val="35000"/>
                  </a:schemeClr>
                </a:solidFill>
                <a:latin typeface="Arial" panose="020B0604020202020204" pitchFamily="34" charset="0"/>
                <a:cs typeface="Arial" panose="020B0604020202020204" pitchFamily="34" charset="0"/>
              </a:rPr>
              <a:t> Kč/</a:t>
            </a:r>
            <a:r>
              <a:rPr lang="cs-CZ" sz="1600" dirty="0" err="1" smtClean="0">
                <a:solidFill>
                  <a:schemeClr val="tx1">
                    <a:lumMod val="65000"/>
                    <a:lumOff val="35000"/>
                  </a:schemeClr>
                </a:solidFill>
                <a:latin typeface="Arial" panose="020B0604020202020204" pitchFamily="34" charset="0"/>
                <a:cs typeface="Arial" panose="020B0604020202020204" pitchFamily="34" charset="0"/>
              </a:rPr>
              <a:t>měs</a:t>
            </a:r>
            <a:endParaRPr lang="cs-CZ" sz="1600" dirty="0" smtClean="0">
              <a:solidFill>
                <a:schemeClr val="tx1">
                  <a:lumMod val="65000"/>
                  <a:lumOff val="35000"/>
                </a:schemeClr>
              </a:solidFill>
              <a:latin typeface="Arial" panose="020B0604020202020204" pitchFamily="34" charset="0"/>
              <a:cs typeface="Arial" panose="020B0604020202020204" pitchFamily="34" charset="0"/>
            </a:endParaRPr>
          </a:p>
          <a:p>
            <a:pPr>
              <a:lnSpc>
                <a:spcPct val="120000"/>
              </a:lnSpc>
              <a:tabLst>
                <a:tab pos="8070850" algn="r"/>
              </a:tabLst>
            </a:pPr>
            <a:r>
              <a:rPr lang="cs-CZ" sz="1600" dirty="0">
                <a:solidFill>
                  <a:schemeClr val="tx1">
                    <a:lumMod val="65000"/>
                    <a:lumOff val="35000"/>
                  </a:schemeClr>
                </a:solidFill>
                <a:latin typeface="Arial" panose="020B0604020202020204" pitchFamily="34" charset="0"/>
                <a:cs typeface="Arial" panose="020B0604020202020204" pitchFamily="34" charset="0"/>
              </a:rPr>
              <a:t>Cena OPM </a:t>
            </a:r>
            <a:r>
              <a:rPr lang="cs-CZ" sz="1600" dirty="0" smtClean="0">
                <a:solidFill>
                  <a:schemeClr val="tx1">
                    <a:lumMod val="65000"/>
                    <a:lumOff val="35000"/>
                  </a:schemeClr>
                </a:solidFill>
                <a:latin typeface="Arial" panose="020B0604020202020204" pitchFamily="34" charset="0"/>
                <a:cs typeface="Arial" panose="020B0604020202020204" pitchFamily="34" charset="0"/>
              </a:rPr>
              <a:t>ostatní (nad 100 A nebo s výrobnou nad 10 kW)</a:t>
            </a:r>
            <a:r>
              <a:rPr lang="cs-CZ" sz="1600" dirty="0">
                <a:solidFill>
                  <a:schemeClr val="tx1">
                    <a:lumMod val="65000"/>
                    <a:lumOff val="35000"/>
                  </a:schemeClr>
                </a:solidFill>
                <a:latin typeface="Arial" panose="020B0604020202020204" pitchFamily="34" charset="0"/>
                <a:cs typeface="Arial" panose="020B0604020202020204" pitchFamily="34" charset="0"/>
              </a:rPr>
              <a:t>	</a:t>
            </a:r>
            <a:r>
              <a:rPr lang="cs-CZ" sz="1600" dirty="0" smtClean="0">
                <a:solidFill>
                  <a:schemeClr val="tx1">
                    <a:lumMod val="65000"/>
                    <a:lumOff val="35000"/>
                  </a:schemeClr>
                </a:solidFill>
                <a:latin typeface="Arial" panose="020B0604020202020204" pitchFamily="34" charset="0"/>
                <a:cs typeface="Arial" panose="020B0604020202020204" pitchFamily="34" charset="0"/>
              </a:rPr>
              <a:t>579 Kč/</a:t>
            </a:r>
            <a:r>
              <a:rPr lang="cs-CZ" sz="1600" dirty="0" err="1" smtClean="0">
                <a:solidFill>
                  <a:schemeClr val="tx1">
                    <a:lumMod val="65000"/>
                    <a:lumOff val="35000"/>
                  </a:schemeClr>
                </a:solidFill>
                <a:latin typeface="Arial" panose="020B0604020202020204" pitchFamily="34" charset="0"/>
                <a:cs typeface="Arial" panose="020B0604020202020204" pitchFamily="34" charset="0"/>
              </a:rPr>
              <a:t>měs</a:t>
            </a:r>
            <a:endParaRPr lang="cs-CZ" sz="16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TextovéPole 6"/>
          <p:cNvSpPr txBox="1"/>
          <p:nvPr/>
        </p:nvSpPr>
        <p:spPr>
          <a:xfrm>
            <a:off x="6123482" y="388562"/>
            <a:ext cx="3020518" cy="506256"/>
          </a:xfrm>
          <a:prstGeom prst="rect">
            <a:avLst/>
          </a:prstGeom>
          <a:noFill/>
        </p:spPr>
        <p:txBody>
          <a:bodyPr wrap="square" lIns="180000" tIns="180000" rIns="180000" bIns="108000" rtlCol="0">
            <a:spAutoFit/>
          </a:bodyPr>
          <a:lstStyle/>
          <a:p>
            <a:r>
              <a:rPr lang="cs-CZ" sz="1400" dirty="0" smtClean="0">
                <a:solidFill>
                  <a:srgbClr val="0000FF"/>
                </a:solidFill>
                <a:latin typeface="Arial" panose="020B0604020202020204" pitchFamily="34" charset="0"/>
                <a:cs typeface="Arial" panose="020B0604020202020204" pitchFamily="34" charset="0"/>
              </a:rPr>
              <a:t>* průměr ČR – ceny 2016</a:t>
            </a:r>
            <a:endParaRPr lang="cs-CZ" sz="1400" dirty="0">
              <a:solidFill>
                <a:srgbClr val="0000FF"/>
              </a:solidFill>
              <a:latin typeface="Arial" panose="020B0604020202020204" pitchFamily="34" charset="0"/>
              <a:cs typeface="Arial" panose="020B0604020202020204" pitchFamily="34" charset="0"/>
            </a:endParaRPr>
          </a:p>
        </p:txBody>
      </p:sp>
      <p:sp>
        <p:nvSpPr>
          <p:cNvPr id="8" name="TextovéPole 7"/>
          <p:cNvSpPr txBox="1"/>
          <p:nvPr/>
        </p:nvSpPr>
        <p:spPr>
          <a:xfrm>
            <a:off x="5847517" y="1080000"/>
            <a:ext cx="93534" cy="215444"/>
          </a:xfrm>
          <a:prstGeom prst="rect">
            <a:avLst/>
          </a:prstGeom>
          <a:noFill/>
        </p:spPr>
        <p:txBody>
          <a:bodyPr wrap="square" lIns="0" tIns="0" rIns="0" bIns="0" rtlCol="0">
            <a:spAutoFit/>
          </a:bodyPr>
          <a:lstStyle/>
          <a:p>
            <a:r>
              <a:rPr lang="cs-CZ" sz="1400" dirty="0" smtClean="0">
                <a:solidFill>
                  <a:srgbClr val="0000FF"/>
                </a:solidFill>
                <a:latin typeface="Arial" panose="020B0604020202020204" pitchFamily="34" charset="0"/>
                <a:cs typeface="Arial" panose="020B0604020202020204" pitchFamily="34" charset="0"/>
              </a:rPr>
              <a:t>*</a:t>
            </a:r>
            <a:endParaRPr lang="cs-CZ" sz="14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27827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b="1" dirty="0" smtClean="0">
                <a:solidFill>
                  <a:srgbClr val="3D7BB9"/>
                </a:solidFill>
              </a:rPr>
              <a:t>Sazba pro veřejné osvětlení</a:t>
            </a:r>
            <a:r>
              <a:rPr lang="cs-CZ" b="1" dirty="0" smtClean="0"/>
              <a:t> </a:t>
            </a:r>
            <a:r>
              <a:rPr lang="cs-CZ" dirty="0" smtClean="0"/>
              <a:t>– u této sazby není uplatněna cenová progrese pro velké jističe (celospolečenský přínos veřejného osvětlení)</a:t>
            </a:r>
          </a:p>
          <a:p>
            <a:r>
              <a:rPr lang="cs-CZ" b="1" dirty="0" smtClean="0">
                <a:solidFill>
                  <a:srgbClr val="3D7BB9"/>
                </a:solidFill>
              </a:rPr>
              <a:t>Speciální sazba pro </a:t>
            </a:r>
            <a:r>
              <a:rPr lang="cs-CZ" b="1" dirty="0" err="1" smtClean="0">
                <a:solidFill>
                  <a:srgbClr val="3D7BB9"/>
                </a:solidFill>
              </a:rPr>
              <a:t>mikroodběry</a:t>
            </a:r>
            <a:r>
              <a:rPr lang="cs-CZ" b="1" dirty="0" smtClean="0">
                <a:solidFill>
                  <a:srgbClr val="3D7BB9"/>
                </a:solidFill>
              </a:rPr>
              <a:t> </a:t>
            </a:r>
            <a:r>
              <a:rPr lang="cs-CZ" dirty="0" smtClean="0"/>
              <a:t>(dnes sazba pro </a:t>
            </a:r>
            <a:r>
              <a:rPr lang="cs-CZ" dirty="0"/>
              <a:t>neměřené odběry </a:t>
            </a:r>
            <a:r>
              <a:rPr lang="cs-CZ" dirty="0" smtClean="0"/>
              <a:t>– požární </a:t>
            </a:r>
            <a:r>
              <a:rPr lang="cs-CZ" dirty="0"/>
              <a:t>hlásiče, sirény, apod.) – sazby se </a:t>
            </a:r>
            <a:r>
              <a:rPr lang="cs-CZ" dirty="0" smtClean="0"/>
              <a:t>zachovávají a slučují se do jedné sazby s 2 režimy vyhodnocení</a:t>
            </a:r>
            <a:endParaRPr lang="cs-CZ" b="1" dirty="0">
              <a:solidFill>
                <a:srgbClr val="FF0000"/>
              </a:solidFill>
            </a:endParaRPr>
          </a:p>
          <a:p>
            <a:r>
              <a:rPr lang="cs-CZ" b="1" dirty="0" smtClean="0">
                <a:solidFill>
                  <a:srgbClr val="3D7BB9"/>
                </a:solidFill>
              </a:rPr>
              <a:t>Speciální dvoutarifní sazba bez blokování spotřebičů </a:t>
            </a:r>
            <a:r>
              <a:rPr lang="cs-CZ" dirty="0" smtClean="0"/>
              <a:t>– umožnění </a:t>
            </a:r>
            <a:r>
              <a:rPr lang="cs-CZ" dirty="0"/>
              <a:t>obchodníkům nabízet elektřinu ve </a:t>
            </a:r>
            <a:r>
              <a:rPr lang="cs-CZ" dirty="0" err="1" smtClean="0"/>
              <a:t>dvoutarifech</a:t>
            </a:r>
            <a:r>
              <a:rPr lang="cs-CZ" dirty="0" smtClean="0"/>
              <a:t> (mezikrok do </a:t>
            </a:r>
            <a:r>
              <a:rPr lang="cs-CZ" dirty="0" err="1" smtClean="0"/>
              <a:t>roll-outu</a:t>
            </a:r>
            <a:r>
              <a:rPr lang="cs-CZ" dirty="0" smtClean="0"/>
              <a:t> AMM).</a:t>
            </a:r>
          </a:p>
          <a:p>
            <a:pPr marL="0" indent="0">
              <a:buNone/>
            </a:pPr>
            <a:endParaRPr lang="cs-CZ" b="1" dirty="0" smtClean="0">
              <a:solidFill>
                <a:srgbClr val="3871AA"/>
              </a:solidFill>
            </a:endParaRPr>
          </a:p>
          <a:p>
            <a:pPr marL="0" indent="0">
              <a:buNone/>
            </a:pPr>
            <a:endParaRPr lang="cs-CZ" dirty="0" smtClean="0"/>
          </a:p>
        </p:txBody>
      </p:sp>
      <p:sp>
        <p:nvSpPr>
          <p:cNvPr id="3" name="Nadpis 2"/>
          <p:cNvSpPr>
            <a:spLocks noGrp="1"/>
          </p:cNvSpPr>
          <p:nvPr>
            <p:ph type="title"/>
          </p:nvPr>
        </p:nvSpPr>
        <p:spPr/>
        <p:txBody>
          <a:bodyPr>
            <a:normAutofit/>
          </a:bodyPr>
          <a:lstStyle/>
          <a:p>
            <a:r>
              <a:rPr lang="cs-CZ" dirty="0" smtClean="0"/>
              <a:t>Specifické odběry na NN </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47</a:t>
            </a:fld>
            <a:endParaRPr lang="cs-CZ" dirty="0"/>
          </a:p>
        </p:txBody>
      </p:sp>
    </p:spTree>
    <p:extLst>
      <p:ext uri="{BB962C8B-B14F-4D97-AF65-F5344CB8AC3E}">
        <p14:creationId xmlns:p14="http://schemas.microsoft.com/office/powerpoint/2010/main" val="39113174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
          <p:cNvSpPr txBox="1">
            <a:spLocks/>
          </p:cNvSpPr>
          <p:nvPr/>
        </p:nvSpPr>
        <p:spPr>
          <a:xfrm>
            <a:off x="1137744"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t>Parametry výpočtu pro NN hladinu</a:t>
            </a:r>
            <a:endParaRPr lang="pl-PL" sz="2000" dirty="0"/>
          </a:p>
        </p:txBody>
      </p:sp>
      <p:sp>
        <p:nvSpPr>
          <p:cNvPr id="2" name="Nadpis 1"/>
          <p:cNvSpPr>
            <a:spLocks noGrp="1"/>
          </p:cNvSpPr>
          <p:nvPr>
            <p:ph type="title"/>
          </p:nvPr>
        </p:nvSpPr>
        <p:spPr>
          <a:xfrm>
            <a:off x="-1" y="0"/>
            <a:ext cx="2112819" cy="1080000"/>
          </a:xfrm>
          <a:solidFill>
            <a:schemeClr val="bg1"/>
          </a:solidFill>
        </p:spPr>
        <p:txBody>
          <a:bodyPr/>
          <a:lstStyle/>
          <a:p>
            <a:r>
              <a:rPr lang="cs-CZ" b="1" dirty="0" smtClean="0">
                <a:solidFill>
                  <a:srgbClr val="3871AA"/>
                </a:solidFill>
              </a:rPr>
              <a:t>Obsah</a:t>
            </a:r>
            <a:endParaRPr lang="cs-CZ" b="1" dirty="0">
              <a:solidFill>
                <a:srgbClr val="3871AA"/>
              </a:solidFill>
            </a:endParaRPr>
          </a:p>
        </p:txBody>
      </p:sp>
      <p:sp>
        <p:nvSpPr>
          <p:cNvPr id="13" name="Nadpis 1"/>
          <p:cNvSpPr txBox="1">
            <a:spLocks/>
          </p:cNvSpPr>
          <p:nvPr/>
        </p:nvSpPr>
        <p:spPr>
          <a:xfrm>
            <a:off x="3457966"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solidFill>
                  <a:schemeClr val="bg1"/>
                </a:solidFill>
              </a:rPr>
              <a:t>Dopady </a:t>
            </a:r>
            <a:r>
              <a:rPr lang="pl-PL" sz="2000" dirty="0">
                <a:solidFill>
                  <a:schemeClr val="bg1"/>
                </a:solidFill>
              </a:rPr>
              <a:t>NTS na zákazníky na NN</a:t>
            </a:r>
            <a:endParaRPr lang="cs-CZ" sz="2000" dirty="0">
              <a:solidFill>
                <a:schemeClr val="bg1"/>
              </a:solidFill>
            </a:endParaRPr>
          </a:p>
        </p:txBody>
      </p:sp>
      <p:sp>
        <p:nvSpPr>
          <p:cNvPr id="11" name="Nadpis 1"/>
          <p:cNvSpPr txBox="1">
            <a:spLocks/>
          </p:cNvSpPr>
          <p:nvPr/>
        </p:nvSpPr>
        <p:spPr>
          <a:xfrm>
            <a:off x="1137744"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t>Důvody změny tarifní struktury – další podklady</a:t>
            </a:r>
          </a:p>
        </p:txBody>
      </p:sp>
      <p:sp>
        <p:nvSpPr>
          <p:cNvPr id="9" name="Nadpis 1"/>
          <p:cNvSpPr txBox="1">
            <a:spLocks/>
          </p:cNvSpPr>
          <p:nvPr/>
        </p:nvSpPr>
        <p:spPr>
          <a:xfrm>
            <a:off x="5778188" y="3553279"/>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Přínosy Nové tarifní struktury</a:t>
            </a:r>
          </a:p>
        </p:txBody>
      </p:sp>
      <p:sp>
        <p:nvSpPr>
          <p:cNvPr id="10" name="Nadpis 1"/>
          <p:cNvSpPr txBox="1">
            <a:spLocks/>
          </p:cNvSpPr>
          <p:nvPr/>
        </p:nvSpPr>
        <p:spPr>
          <a:xfrm>
            <a:off x="5778188"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Dopady NTS </a:t>
            </a:r>
            <a:r>
              <a:rPr lang="cs-CZ" sz="2000" dirty="0" smtClean="0">
                <a:solidFill>
                  <a:schemeClr val="bg1"/>
                </a:solidFill>
              </a:rPr>
              <a:t>na </a:t>
            </a:r>
            <a:r>
              <a:rPr lang="cs-CZ" sz="2000" dirty="0">
                <a:solidFill>
                  <a:schemeClr val="bg1"/>
                </a:solidFill>
              </a:rPr>
              <a:t>zákazníky na VVN a VN</a:t>
            </a:r>
          </a:p>
        </p:txBody>
      </p:sp>
      <p:sp>
        <p:nvSpPr>
          <p:cNvPr id="12" name="Nadpis 1"/>
          <p:cNvSpPr txBox="1">
            <a:spLocks/>
          </p:cNvSpPr>
          <p:nvPr/>
        </p:nvSpPr>
        <p:spPr>
          <a:xfrm>
            <a:off x="3457966"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Základní parametry výpočtu</a:t>
            </a:r>
          </a:p>
        </p:txBody>
      </p:sp>
      <p:sp>
        <p:nvSpPr>
          <p:cNvPr id="14" name="Nadpis 1"/>
          <p:cNvSpPr txBox="1">
            <a:spLocks/>
          </p:cNvSpPr>
          <p:nvPr/>
        </p:nvSpPr>
        <p:spPr>
          <a:xfrm>
            <a:off x="3457966" y="3556018"/>
            <a:ext cx="2232000" cy="1980000"/>
          </a:xfrm>
          <a:prstGeom prst="rect">
            <a:avLst/>
          </a:prstGeom>
          <a:solidFill>
            <a:srgbClr val="3871AA"/>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Dopady NTS na zákazníky na NN</a:t>
            </a:r>
          </a:p>
        </p:txBody>
      </p:sp>
    </p:spTree>
    <p:extLst>
      <p:ext uri="{BB962C8B-B14F-4D97-AF65-F5344CB8AC3E}">
        <p14:creationId xmlns:p14="http://schemas.microsoft.com/office/powerpoint/2010/main" val="320624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t>Změny v platbách za elektřinu MOP</a:t>
            </a:r>
            <a:br>
              <a:rPr lang="cs-CZ" dirty="0" smtClean="0"/>
            </a:br>
            <a:r>
              <a:rPr lang="cs-CZ" sz="2000" dirty="0" smtClean="0"/>
              <a:t>(</a:t>
            </a:r>
            <a:r>
              <a:rPr lang="cs-CZ" sz="2000" dirty="0" err="1" smtClean="0"/>
              <a:t>silovka</a:t>
            </a:r>
            <a:r>
              <a:rPr lang="cs-CZ" sz="2000" dirty="0" smtClean="0"/>
              <a:t> + regulovaná část) (Kč)</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49</a:t>
            </a:fld>
            <a:endParaRPr lang="cs-CZ" dirty="0"/>
          </a:p>
        </p:txBody>
      </p:sp>
      <p:pic>
        <p:nvPicPr>
          <p:cNvPr id="61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000" y="1080000"/>
            <a:ext cx="9075841" cy="5320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1405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indent="0">
              <a:buNone/>
            </a:pPr>
            <a:endParaRPr lang="cs-CZ" dirty="0" smtClean="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a:p>
            <a:pPr marL="0" indent="0">
              <a:buNone/>
            </a:pPr>
            <a:endParaRPr lang="cs-CZ" dirty="0" smtClean="0">
              <a:solidFill>
                <a:srgbClr val="3871AA"/>
              </a:solidFill>
            </a:endParaRPr>
          </a:p>
          <a:p>
            <a:pPr marL="0" indent="0">
              <a:buNone/>
            </a:pPr>
            <a:endParaRPr lang="cs-CZ" dirty="0">
              <a:solidFill>
                <a:srgbClr val="3871AA"/>
              </a:solidFill>
            </a:endParaRPr>
          </a:p>
        </p:txBody>
      </p:sp>
      <p:sp>
        <p:nvSpPr>
          <p:cNvPr id="3" name="Nadpis 2"/>
          <p:cNvSpPr>
            <a:spLocks noGrp="1"/>
          </p:cNvSpPr>
          <p:nvPr>
            <p:ph type="title"/>
          </p:nvPr>
        </p:nvSpPr>
        <p:spPr/>
        <p:txBody>
          <a:bodyPr rIns="648000">
            <a:noAutofit/>
          </a:bodyPr>
          <a:lstStyle/>
          <a:p>
            <a:r>
              <a:rPr lang="pl-PL" sz="2000" dirty="0" smtClean="0"/>
              <a:t>Dopad prudkého rozvoje FVE na ceny za distribuci v současné tarifní struktuře</a:t>
            </a:r>
            <a:endParaRPr lang="cs-CZ" dirty="0">
              <a:solidFill>
                <a:srgbClr val="FFFF00"/>
              </a:solidFill>
            </a:endParaRPr>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5</a:t>
            </a:fld>
            <a:endParaRPr lang="cs-CZ" dirty="0"/>
          </a:p>
        </p:txBody>
      </p:sp>
      <p:graphicFrame>
        <p:nvGraphicFramePr>
          <p:cNvPr id="10" name="Tabulka 9"/>
          <p:cNvGraphicFramePr>
            <a:graphicFrameLocks noGrp="1"/>
          </p:cNvGraphicFramePr>
          <p:nvPr>
            <p:extLst>
              <p:ext uri="{D42A27DB-BD31-4B8C-83A1-F6EECF244321}">
                <p14:modId xmlns:p14="http://schemas.microsoft.com/office/powerpoint/2010/main" val="4082531571"/>
              </p:ext>
            </p:extLst>
          </p:nvPr>
        </p:nvGraphicFramePr>
        <p:xfrm>
          <a:off x="267951" y="1977883"/>
          <a:ext cx="8649715" cy="4436984"/>
        </p:xfrm>
        <a:graphic>
          <a:graphicData uri="http://schemas.openxmlformats.org/drawingml/2006/table">
            <a:tbl>
              <a:tblPr firstRow="1" bandRow="1">
                <a:tableStyleId>{5C22544A-7EE6-4342-B048-85BDC9FD1C3A}</a:tableStyleId>
              </a:tblPr>
              <a:tblGrid>
                <a:gridCol w="1729943"/>
                <a:gridCol w="1729943"/>
                <a:gridCol w="1729943"/>
                <a:gridCol w="1729943"/>
                <a:gridCol w="1729943"/>
              </a:tblGrid>
              <a:tr h="719688">
                <a:tc gridSpan="2">
                  <a:txBody>
                    <a:bodyPr/>
                    <a:lstStyle/>
                    <a:p>
                      <a:r>
                        <a:rPr lang="cs-CZ" sz="1800" b="0" dirty="0" smtClean="0">
                          <a:latin typeface="Arial" panose="020B0604020202020204" pitchFamily="34" charset="0"/>
                          <a:cs typeface="Arial" panose="020B0604020202020204" pitchFamily="34" charset="0"/>
                        </a:rPr>
                        <a:t>Varianta</a:t>
                      </a:r>
                      <a:endParaRPr lang="cs-CZ" sz="1800" b="0" dirty="0">
                        <a:latin typeface="Arial" panose="020B0604020202020204" pitchFamily="34" charset="0"/>
                        <a:cs typeface="Arial" panose="020B0604020202020204" pitchFamily="34" charset="0"/>
                      </a:endParaRP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hMerge="1">
                  <a:txBody>
                    <a:bodyPr/>
                    <a:lstStyle/>
                    <a:p>
                      <a:endParaRPr lang="cs-CZ" sz="1800" dirty="0">
                        <a:latin typeface="Arial" panose="020B0604020202020204" pitchFamily="34" charset="0"/>
                        <a:cs typeface="Arial" panose="020B0604020202020204" pitchFamily="34" charset="0"/>
                      </a:endParaRPr>
                    </a:p>
                  </a:txBody>
                  <a:tcPr>
                    <a:lnB w="12700" cap="flat" cmpd="sng" algn="ctr">
                      <a:solidFill>
                        <a:schemeClr val="bg1"/>
                      </a:solidFill>
                      <a:prstDash val="solid"/>
                      <a:round/>
                      <a:headEnd type="none" w="med" len="med"/>
                      <a:tailEnd type="none" w="med" len="med"/>
                    </a:lnB>
                  </a:tcPr>
                </a:tc>
                <a:tc rowSpan="2">
                  <a:txBody>
                    <a:bodyPr/>
                    <a:lstStyle/>
                    <a:p>
                      <a:pPr marL="0" algn="ctr" defTabSz="914400" rtl="0" eaLnBrk="1" latinLnBrk="0" hangingPunct="1"/>
                      <a:r>
                        <a:rPr lang="cs-CZ" sz="1800" b="1" kern="1200" dirty="0" smtClean="0">
                          <a:solidFill>
                            <a:schemeClr val="lt1"/>
                          </a:solidFill>
                          <a:latin typeface="Arial" panose="020B0604020202020204" pitchFamily="34" charset="0"/>
                          <a:ea typeface="+mn-ea"/>
                          <a:cs typeface="Arial" panose="020B0604020202020204" pitchFamily="34" charset="0"/>
                        </a:rPr>
                        <a:t>Změna ceny RK pro velkoodběr (na VVN a VN)</a:t>
                      </a:r>
                      <a:endParaRPr lang="cs-CZ" sz="1800" b="1" kern="1200" dirty="0">
                        <a:solidFill>
                          <a:schemeClr val="lt1"/>
                        </a:solidFill>
                        <a:latin typeface="Arial" panose="020B0604020202020204" pitchFamily="34" charset="0"/>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gridSpan="2">
                  <a:txBody>
                    <a:bodyPr/>
                    <a:lstStyle/>
                    <a:p>
                      <a:pPr algn="ctr"/>
                      <a:r>
                        <a:rPr lang="cs-CZ" sz="1800" dirty="0" smtClean="0">
                          <a:latin typeface="Arial" panose="020B0604020202020204" pitchFamily="34" charset="0"/>
                          <a:cs typeface="Arial" panose="020B0604020202020204" pitchFamily="34" charset="0"/>
                        </a:rPr>
                        <a:t>Změna platby za distribuci pro maloodběr (na NN)</a:t>
                      </a:r>
                      <a:endParaRPr lang="cs-CZ" sz="1800" dirty="0">
                        <a:latin typeface="Arial" panose="020B0604020202020204" pitchFamily="34" charset="0"/>
                        <a:cs typeface="Arial" panose="020B0604020202020204" pitchFamily="34" charset="0"/>
                      </a:endParaRPr>
                    </a:p>
                  </a:txBody>
                  <a:tcPr anchor="ctr">
                    <a:lnB w="12700" cap="flat" cmpd="sng" algn="ctr">
                      <a:solidFill>
                        <a:schemeClr val="bg1"/>
                      </a:solidFill>
                      <a:prstDash val="solid"/>
                      <a:round/>
                      <a:headEnd type="none" w="med" len="med"/>
                      <a:tailEnd type="none" w="med" len="med"/>
                    </a:lnB>
                  </a:tcPr>
                </a:tc>
                <a:tc hMerge="1">
                  <a:txBody>
                    <a:bodyPr/>
                    <a:lstStyle/>
                    <a:p>
                      <a:endParaRPr lang="cs-CZ" sz="1800" dirty="0">
                        <a:latin typeface="Arial" panose="020B0604020202020204" pitchFamily="34" charset="0"/>
                        <a:cs typeface="Arial" panose="020B0604020202020204" pitchFamily="34" charset="0"/>
                      </a:endParaRPr>
                    </a:p>
                  </a:txBody>
                  <a:tcPr>
                    <a:lnB w="12700" cap="flat" cmpd="sng" algn="ctr">
                      <a:solidFill>
                        <a:schemeClr val="bg1"/>
                      </a:solidFill>
                      <a:prstDash val="solid"/>
                      <a:round/>
                      <a:headEnd type="none" w="med" len="med"/>
                      <a:tailEnd type="none" w="med" len="med"/>
                    </a:lnB>
                  </a:tcPr>
                </a:tc>
              </a:tr>
              <a:tr h="1043772">
                <a:tc>
                  <a:txBody>
                    <a:bodyPr/>
                    <a:lstStyle/>
                    <a:p>
                      <a:pPr marL="0" algn="l" defTabSz="914400" rtl="0" eaLnBrk="1" latinLnBrk="0" hangingPunct="1"/>
                      <a:r>
                        <a:rPr lang="cs-CZ" sz="1800" b="0" kern="1200" dirty="0" smtClean="0">
                          <a:solidFill>
                            <a:schemeClr val="lt1"/>
                          </a:solidFill>
                          <a:latin typeface="Arial" panose="020B0604020202020204" pitchFamily="34" charset="0"/>
                          <a:ea typeface="+mn-ea"/>
                          <a:cs typeface="Arial" panose="020B0604020202020204" pitchFamily="34" charset="0"/>
                        </a:rPr>
                        <a:t>Podíl výroby spotřebovaný </a:t>
                      </a:r>
                      <a:br>
                        <a:rPr lang="cs-CZ" sz="1800" b="0" kern="1200" dirty="0" smtClean="0">
                          <a:solidFill>
                            <a:schemeClr val="lt1"/>
                          </a:solidFill>
                          <a:latin typeface="Arial" panose="020B0604020202020204" pitchFamily="34" charset="0"/>
                          <a:ea typeface="+mn-ea"/>
                          <a:cs typeface="Arial" panose="020B0604020202020204" pitchFamily="34" charset="0"/>
                        </a:rPr>
                      </a:br>
                      <a:r>
                        <a:rPr lang="cs-CZ" sz="1800" b="0" kern="1200" dirty="0" smtClean="0">
                          <a:solidFill>
                            <a:schemeClr val="lt1"/>
                          </a:solidFill>
                          <a:latin typeface="Arial" panose="020B0604020202020204" pitchFamily="34" charset="0"/>
                          <a:ea typeface="+mn-ea"/>
                          <a:cs typeface="Arial" panose="020B0604020202020204" pitchFamily="34" charset="0"/>
                        </a:rPr>
                        <a:t>v odběr. místě</a:t>
                      </a:r>
                      <a:endParaRPr lang="cs-CZ" sz="1800" b="0" kern="1200" dirty="0">
                        <a:solidFill>
                          <a:schemeClr val="lt1"/>
                        </a:solidFill>
                        <a:latin typeface="Arial" panose="020B0604020202020204" pitchFamily="34" charset="0"/>
                        <a:ea typeface="+mn-ea"/>
                        <a:cs typeface="Arial" panose="020B0604020202020204" pitchFamily="34" charset="0"/>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l" defTabSz="914400" rtl="0" eaLnBrk="1" latinLnBrk="0" hangingPunct="1"/>
                      <a:r>
                        <a:rPr lang="cs-CZ" sz="1800" b="0" kern="1200" dirty="0" smtClean="0">
                          <a:solidFill>
                            <a:schemeClr val="lt1"/>
                          </a:solidFill>
                          <a:latin typeface="Arial" panose="020B0604020202020204" pitchFamily="34" charset="0"/>
                          <a:ea typeface="+mn-ea"/>
                          <a:cs typeface="Arial" panose="020B0604020202020204" pitchFamily="34" charset="0"/>
                        </a:rPr>
                        <a:t>Přerozdělení nákladů distribuce</a:t>
                      </a:r>
                      <a:endParaRPr lang="cs-CZ" sz="1800" b="0" kern="1200" dirty="0">
                        <a:solidFill>
                          <a:schemeClr val="lt1"/>
                        </a:solidFill>
                        <a:latin typeface="Arial" panose="020B0604020202020204" pitchFamily="34" charset="0"/>
                        <a:ea typeface="+mn-ea"/>
                        <a:cs typeface="Arial" panose="020B0604020202020204" pitchFamily="34" charset="0"/>
                      </a:endParaRP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marL="0" algn="ctr" defTabSz="914400" rtl="0" eaLnBrk="1" latinLnBrk="0" hangingPunct="1"/>
                      <a:endParaRPr lang="cs-CZ" sz="1800" b="1" kern="1200" dirty="0">
                        <a:solidFill>
                          <a:schemeClr val="lt1"/>
                        </a:solidFill>
                        <a:latin typeface="Arial" panose="020B0604020202020204" pitchFamily="34" charset="0"/>
                        <a:ea typeface="+mn-ea"/>
                        <a:cs typeface="Arial" panose="020B0604020202020204" pitchFamily="34" charset="0"/>
                      </a:endParaRP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cs-CZ" sz="1800" b="1" kern="1200" dirty="0" smtClean="0">
                          <a:solidFill>
                            <a:schemeClr val="lt1"/>
                          </a:solidFill>
                          <a:latin typeface="Arial" panose="020B0604020202020204" pitchFamily="34" charset="0"/>
                          <a:ea typeface="+mn-ea"/>
                          <a:cs typeface="Arial" panose="020B0604020202020204" pitchFamily="34" charset="0"/>
                        </a:rPr>
                        <a:t>Zákazník</a:t>
                      </a:r>
                      <a:br>
                        <a:rPr lang="cs-CZ" sz="1800" b="1" kern="1200" dirty="0" smtClean="0">
                          <a:solidFill>
                            <a:schemeClr val="lt1"/>
                          </a:solidFill>
                          <a:latin typeface="Arial" panose="020B0604020202020204" pitchFamily="34" charset="0"/>
                          <a:ea typeface="+mn-ea"/>
                          <a:cs typeface="Arial" panose="020B0604020202020204" pitchFamily="34" charset="0"/>
                        </a:rPr>
                      </a:br>
                      <a:r>
                        <a:rPr lang="cs-CZ" sz="1800" b="1" kern="1200" dirty="0" smtClean="0">
                          <a:solidFill>
                            <a:schemeClr val="lt1"/>
                          </a:solidFill>
                          <a:latin typeface="Arial" panose="020B0604020202020204" pitchFamily="34" charset="0"/>
                          <a:ea typeface="+mn-ea"/>
                          <a:cs typeface="Arial" panose="020B0604020202020204" pitchFamily="34" charset="0"/>
                        </a:rPr>
                        <a:t>bez FVE</a:t>
                      </a:r>
                      <a:endParaRPr lang="cs-CZ" sz="1800" b="1" kern="1200" dirty="0">
                        <a:solidFill>
                          <a:schemeClr val="lt1"/>
                        </a:solidFill>
                        <a:latin typeface="Arial" panose="020B0604020202020204" pitchFamily="34" charset="0"/>
                        <a:ea typeface="+mn-ea"/>
                        <a:cs typeface="Arial" panose="020B0604020202020204" pitchFamily="34" charset="0"/>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b="1" kern="1200" dirty="0" smtClean="0">
                          <a:solidFill>
                            <a:schemeClr val="lt1"/>
                          </a:solidFill>
                          <a:latin typeface="Arial" panose="020B0604020202020204" pitchFamily="34" charset="0"/>
                          <a:ea typeface="+mn-ea"/>
                          <a:cs typeface="Arial" panose="020B0604020202020204" pitchFamily="34" charset="0"/>
                        </a:rPr>
                        <a:t>Zákazník</a:t>
                      </a:r>
                      <a:br>
                        <a:rPr lang="cs-CZ" sz="1800" b="1" kern="1200" dirty="0" smtClean="0">
                          <a:solidFill>
                            <a:schemeClr val="lt1"/>
                          </a:solidFill>
                          <a:latin typeface="Arial" panose="020B0604020202020204" pitchFamily="34" charset="0"/>
                          <a:ea typeface="+mn-ea"/>
                          <a:cs typeface="Arial" panose="020B0604020202020204" pitchFamily="34" charset="0"/>
                        </a:rPr>
                      </a:br>
                      <a:r>
                        <a:rPr lang="cs-CZ" sz="1800" b="1" kern="1200" dirty="0" smtClean="0">
                          <a:solidFill>
                            <a:schemeClr val="lt1"/>
                          </a:solidFill>
                          <a:latin typeface="Arial" panose="020B0604020202020204" pitchFamily="34" charset="0"/>
                          <a:ea typeface="+mn-ea"/>
                          <a:cs typeface="Arial" panose="020B0604020202020204" pitchFamily="34" charset="0"/>
                        </a:rPr>
                        <a:t>s FVE</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719688">
                <a:tc>
                  <a:txBody>
                    <a:bodyPr/>
                    <a:lstStyle/>
                    <a:p>
                      <a:pPr lvl="0" algn="ctr"/>
                      <a:r>
                        <a:rPr lang="cs-CZ" sz="1800" dirty="0" smtClean="0">
                          <a:solidFill>
                            <a:schemeClr val="tx1">
                              <a:lumMod val="65000"/>
                              <a:lumOff val="35000"/>
                            </a:schemeClr>
                          </a:solidFill>
                          <a:latin typeface="Arial" panose="020B0604020202020204" pitchFamily="34" charset="0"/>
                          <a:cs typeface="Arial" panose="020B0604020202020204" pitchFamily="34" charset="0"/>
                        </a:rPr>
                        <a:t>50</a:t>
                      </a:r>
                      <a:r>
                        <a:rPr lang="cs-CZ" sz="1800" baseline="0" dirty="0" smtClean="0">
                          <a:solidFill>
                            <a:schemeClr val="tx1">
                              <a:lumMod val="65000"/>
                              <a:lumOff val="35000"/>
                            </a:schemeClr>
                          </a:solidFill>
                          <a:latin typeface="Arial" panose="020B0604020202020204" pitchFamily="34" charset="0"/>
                          <a:cs typeface="Arial" panose="020B0604020202020204" pitchFamily="34" charset="0"/>
                        </a:rPr>
                        <a:t> %</a:t>
                      </a:r>
                      <a:endParaRPr lang="cs-CZ" sz="1800" dirty="0">
                        <a:solidFill>
                          <a:schemeClr val="tx1">
                            <a:lumMod val="65000"/>
                            <a:lumOff val="35000"/>
                          </a:schemeClr>
                        </a:solidFill>
                        <a:latin typeface="Arial" panose="020B0604020202020204" pitchFamily="34" charset="0"/>
                        <a:cs typeface="Arial" panose="020B0604020202020204" pitchFamily="34" charset="0"/>
                      </a:endParaRPr>
                    </a:p>
                  </a:txBody>
                  <a:tcPr anchor="ctr">
                    <a:lnT w="38100" cap="flat" cmpd="sng" algn="ctr">
                      <a:solidFill>
                        <a:schemeClr val="bg1"/>
                      </a:solidFill>
                      <a:prstDash val="solid"/>
                      <a:round/>
                      <a:headEnd type="none" w="med" len="med"/>
                      <a:tailEnd type="none" w="med" len="med"/>
                    </a:lnT>
                  </a:tcPr>
                </a:tc>
                <a:tc>
                  <a:txBody>
                    <a:bodyPr/>
                    <a:lstStyle/>
                    <a:p>
                      <a:r>
                        <a:rPr lang="cs-CZ" sz="1800" dirty="0" smtClean="0">
                          <a:solidFill>
                            <a:schemeClr val="tx1">
                              <a:lumMod val="65000"/>
                              <a:lumOff val="35000"/>
                            </a:schemeClr>
                          </a:solidFill>
                          <a:latin typeface="Arial" panose="020B0604020202020204" pitchFamily="34" charset="0"/>
                          <a:cs typeface="Arial" panose="020B0604020202020204" pitchFamily="34" charset="0"/>
                        </a:rPr>
                        <a:t>mezi</a:t>
                      </a:r>
                    </a:p>
                    <a:p>
                      <a:r>
                        <a:rPr lang="cs-CZ" sz="1800" dirty="0" smtClean="0">
                          <a:solidFill>
                            <a:schemeClr val="tx1">
                              <a:lumMod val="65000"/>
                              <a:lumOff val="35000"/>
                            </a:schemeClr>
                          </a:solidFill>
                          <a:latin typeface="Arial" panose="020B0604020202020204" pitchFamily="34" charset="0"/>
                          <a:cs typeface="Arial" panose="020B0604020202020204" pitchFamily="34" charset="0"/>
                        </a:rPr>
                        <a:t>VVN+VN a NN</a:t>
                      </a:r>
                      <a:endParaRPr lang="cs-CZ" sz="1800" dirty="0">
                        <a:solidFill>
                          <a:schemeClr val="tx1">
                            <a:lumMod val="65000"/>
                            <a:lumOff val="35000"/>
                          </a:schemeClr>
                        </a:solidFill>
                        <a:latin typeface="Arial" panose="020B0604020202020204" pitchFamily="34" charset="0"/>
                        <a:cs typeface="Arial" panose="020B0604020202020204" pitchFamily="34" charset="0"/>
                      </a:endParaRPr>
                    </a:p>
                  </a:txBody>
                  <a:tcPr anchor="ctr">
                    <a:lnT w="381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b="1" dirty="0" smtClean="0">
                          <a:solidFill>
                            <a:srgbClr val="FF0000"/>
                          </a:solidFill>
                          <a:latin typeface="Arial" panose="020B0604020202020204" pitchFamily="34" charset="0"/>
                          <a:cs typeface="Arial" panose="020B0604020202020204" pitchFamily="34" charset="0"/>
                        </a:rPr>
                        <a:t>+ 15 % !!!</a:t>
                      </a:r>
                    </a:p>
                  </a:txBody>
                  <a:tcPr anchor="ctr">
                    <a:lnT w="38100" cap="flat" cmpd="sng" algn="ctr">
                      <a:solidFill>
                        <a:schemeClr val="bg1"/>
                      </a:solidFill>
                      <a:prstDash val="solid"/>
                      <a:round/>
                      <a:headEnd type="none" w="med" len="med"/>
                      <a:tailEnd type="none" w="med" len="med"/>
                    </a:lnT>
                  </a:tcPr>
                </a:tc>
                <a:tc>
                  <a:txBody>
                    <a:bodyPr/>
                    <a:lstStyle/>
                    <a:p>
                      <a:pPr algn="ctr"/>
                      <a:r>
                        <a:rPr lang="cs-CZ" sz="1800" b="1" dirty="0" smtClean="0">
                          <a:solidFill>
                            <a:srgbClr val="FF0000"/>
                          </a:solidFill>
                          <a:latin typeface="Arial" panose="020B0604020202020204" pitchFamily="34" charset="0"/>
                          <a:cs typeface="Arial" panose="020B0604020202020204" pitchFamily="34" charset="0"/>
                        </a:rPr>
                        <a:t>+ 11 %</a:t>
                      </a:r>
                      <a:endParaRPr lang="cs-CZ" sz="1800" b="1" dirty="0">
                        <a:solidFill>
                          <a:srgbClr val="FF0000"/>
                        </a:solidFill>
                        <a:latin typeface="Arial" panose="020B0604020202020204" pitchFamily="34" charset="0"/>
                        <a:cs typeface="Arial" panose="020B0604020202020204" pitchFamily="34" charset="0"/>
                      </a:endParaRPr>
                    </a:p>
                  </a:txBody>
                  <a:tcPr anchor="ctr">
                    <a:lnT w="38100" cap="flat" cmpd="sng" algn="ctr">
                      <a:solidFill>
                        <a:schemeClr val="bg1"/>
                      </a:solidFill>
                      <a:prstDash val="solid"/>
                      <a:round/>
                      <a:headEnd type="none" w="med" len="med"/>
                      <a:tailEnd type="none" w="med" len="med"/>
                    </a:lnT>
                  </a:tcPr>
                </a:tc>
                <a:tc>
                  <a:txBody>
                    <a:bodyPr/>
                    <a:lstStyle/>
                    <a:p>
                      <a:pPr algn="ctr"/>
                      <a:r>
                        <a:rPr lang="cs-CZ" sz="1800" b="1" dirty="0" smtClean="0">
                          <a:solidFill>
                            <a:srgbClr val="3871AA"/>
                          </a:solidFill>
                          <a:latin typeface="Arial" panose="020B0604020202020204" pitchFamily="34" charset="0"/>
                          <a:cs typeface="Arial" panose="020B0604020202020204" pitchFamily="34" charset="0"/>
                        </a:rPr>
                        <a:t>- 35 %</a:t>
                      </a:r>
                      <a:endParaRPr lang="cs-CZ" sz="1800" b="1" dirty="0">
                        <a:solidFill>
                          <a:srgbClr val="3871AA"/>
                        </a:solidFill>
                        <a:latin typeface="Arial" panose="020B0604020202020204" pitchFamily="34" charset="0"/>
                        <a:cs typeface="Arial" panose="020B0604020202020204" pitchFamily="34" charset="0"/>
                      </a:endParaRPr>
                    </a:p>
                  </a:txBody>
                  <a:tcPr anchor="ctr">
                    <a:lnT w="38100" cap="flat" cmpd="sng" algn="ctr">
                      <a:solidFill>
                        <a:schemeClr val="bg1"/>
                      </a:solidFill>
                      <a:prstDash val="solid"/>
                      <a:round/>
                      <a:headEnd type="none" w="med" len="med"/>
                      <a:tailEnd type="none" w="med" len="med"/>
                    </a:lnT>
                  </a:tcPr>
                </a:tc>
              </a:tr>
              <a:tr h="719688">
                <a:tc>
                  <a:txBody>
                    <a:bodyPr/>
                    <a:lstStyle/>
                    <a:p>
                      <a:pPr lvl="0" algn="ctr"/>
                      <a:r>
                        <a:rPr lang="cs-CZ" sz="1800" dirty="0" smtClean="0">
                          <a:solidFill>
                            <a:schemeClr val="tx1">
                              <a:lumMod val="65000"/>
                              <a:lumOff val="35000"/>
                            </a:schemeClr>
                          </a:solidFill>
                          <a:latin typeface="Arial" panose="020B0604020202020204" pitchFamily="34" charset="0"/>
                          <a:cs typeface="Arial" panose="020B0604020202020204" pitchFamily="34" charset="0"/>
                        </a:rPr>
                        <a:t>100 %</a:t>
                      </a:r>
                      <a:endParaRPr lang="cs-CZ" sz="1800" dirty="0">
                        <a:solidFill>
                          <a:schemeClr val="tx1">
                            <a:lumMod val="65000"/>
                            <a:lumOff val="35000"/>
                          </a:schemeClr>
                        </a:solidFill>
                        <a:latin typeface="Arial" panose="020B0604020202020204" pitchFamily="34" charset="0"/>
                        <a:cs typeface="Arial" panose="020B0604020202020204" pitchFamily="34" charset="0"/>
                      </a:endParaRPr>
                    </a:p>
                  </a:txBody>
                  <a:tcPr anchor="ctr"/>
                </a:tc>
                <a:tc>
                  <a:txBody>
                    <a:bodyPr/>
                    <a:lstStyle/>
                    <a:p>
                      <a:r>
                        <a:rPr lang="cs-CZ" sz="1800" dirty="0" smtClean="0">
                          <a:solidFill>
                            <a:schemeClr val="tx1">
                              <a:lumMod val="65000"/>
                              <a:lumOff val="35000"/>
                            </a:schemeClr>
                          </a:solidFill>
                          <a:latin typeface="Arial" panose="020B0604020202020204" pitchFamily="34" charset="0"/>
                          <a:cs typeface="Arial" panose="020B0604020202020204" pitchFamily="34" charset="0"/>
                        </a:rPr>
                        <a:t>mezi</a:t>
                      </a:r>
                    </a:p>
                    <a:p>
                      <a:r>
                        <a:rPr lang="cs-CZ" sz="1800" dirty="0" smtClean="0">
                          <a:solidFill>
                            <a:schemeClr val="tx1">
                              <a:lumMod val="65000"/>
                              <a:lumOff val="35000"/>
                            </a:schemeClr>
                          </a:solidFill>
                          <a:latin typeface="Arial" panose="020B0604020202020204" pitchFamily="34" charset="0"/>
                          <a:cs typeface="Arial" panose="020B0604020202020204" pitchFamily="34" charset="0"/>
                        </a:rPr>
                        <a:t>VVN+VN a NN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sz="1800" b="1" dirty="0" smtClean="0">
                          <a:solidFill>
                            <a:srgbClr val="FF0000"/>
                          </a:solidFill>
                          <a:latin typeface="Arial" panose="020B0604020202020204" pitchFamily="34" charset="0"/>
                          <a:cs typeface="Arial" panose="020B0604020202020204" pitchFamily="34" charset="0"/>
                        </a:rPr>
                        <a:t>+ 15 % !!!</a:t>
                      </a:r>
                    </a:p>
                  </a:txBody>
                  <a:tcPr anchor="ctr"/>
                </a:tc>
                <a:tc>
                  <a:txBody>
                    <a:bodyPr/>
                    <a:lstStyle/>
                    <a:p>
                      <a:pPr algn="ctr"/>
                      <a:r>
                        <a:rPr lang="cs-CZ" sz="1800" b="1" dirty="0" smtClean="0">
                          <a:solidFill>
                            <a:srgbClr val="FF0000"/>
                          </a:solidFill>
                          <a:latin typeface="Arial" panose="020B0604020202020204" pitchFamily="34" charset="0"/>
                          <a:cs typeface="Arial" panose="020B0604020202020204" pitchFamily="34" charset="0"/>
                        </a:rPr>
                        <a:t>+ 51 %</a:t>
                      </a:r>
                      <a:endParaRPr lang="cs-CZ" sz="1800" b="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lang="cs-CZ" sz="1800" b="1" dirty="0" smtClean="0">
                          <a:solidFill>
                            <a:srgbClr val="3871AA"/>
                          </a:solidFill>
                          <a:latin typeface="Arial" panose="020B0604020202020204" pitchFamily="34" charset="0"/>
                          <a:cs typeface="Arial" panose="020B0604020202020204" pitchFamily="34" charset="0"/>
                        </a:rPr>
                        <a:t>- 82 %</a:t>
                      </a:r>
                      <a:endParaRPr lang="cs-CZ" sz="1800" b="1" dirty="0">
                        <a:solidFill>
                          <a:srgbClr val="3871AA"/>
                        </a:solidFill>
                        <a:latin typeface="Arial" panose="020B0604020202020204" pitchFamily="34" charset="0"/>
                        <a:cs typeface="Arial" panose="020B0604020202020204" pitchFamily="34" charset="0"/>
                      </a:endParaRPr>
                    </a:p>
                  </a:txBody>
                  <a:tcPr anchor="ctr"/>
                </a:tc>
              </a:tr>
              <a:tr h="617074">
                <a:tc>
                  <a:txBody>
                    <a:bodyPr/>
                    <a:lstStyle/>
                    <a:p>
                      <a:pPr lvl="0" algn="ctr"/>
                      <a:r>
                        <a:rPr lang="cs-CZ" sz="1800" dirty="0" smtClean="0">
                          <a:solidFill>
                            <a:schemeClr val="tx1">
                              <a:lumMod val="65000"/>
                              <a:lumOff val="35000"/>
                            </a:schemeClr>
                          </a:solidFill>
                          <a:latin typeface="Arial" panose="020B0604020202020204" pitchFamily="34" charset="0"/>
                          <a:cs typeface="Arial" panose="020B0604020202020204" pitchFamily="34" charset="0"/>
                        </a:rPr>
                        <a:t>50 %</a:t>
                      </a:r>
                      <a:endParaRPr lang="cs-CZ" sz="1800" dirty="0">
                        <a:solidFill>
                          <a:schemeClr val="tx1">
                            <a:lumMod val="65000"/>
                            <a:lumOff val="35000"/>
                          </a:schemeClr>
                        </a:solidFill>
                        <a:latin typeface="Arial" panose="020B0604020202020204" pitchFamily="34" charset="0"/>
                        <a:cs typeface="Arial" panose="020B0604020202020204" pitchFamily="34" charset="0"/>
                      </a:endParaRPr>
                    </a:p>
                  </a:txBody>
                  <a:tcPr anchor="ctr"/>
                </a:tc>
                <a:tc>
                  <a:txBody>
                    <a:bodyPr/>
                    <a:lstStyle/>
                    <a:p>
                      <a:r>
                        <a:rPr lang="cs-CZ" sz="1800" dirty="0" smtClean="0">
                          <a:solidFill>
                            <a:schemeClr val="tx1">
                              <a:lumMod val="65000"/>
                              <a:lumOff val="35000"/>
                            </a:schemeClr>
                          </a:solidFill>
                          <a:latin typeface="Arial" panose="020B0604020202020204" pitchFamily="34" charset="0"/>
                          <a:cs typeface="Arial" panose="020B0604020202020204" pitchFamily="34" charset="0"/>
                        </a:rPr>
                        <a:t>pouze na NN</a:t>
                      </a:r>
                      <a:endParaRPr lang="cs-CZ" sz="1800" dirty="0">
                        <a:solidFill>
                          <a:schemeClr val="tx1">
                            <a:lumMod val="65000"/>
                            <a:lumOff val="35000"/>
                          </a:schemeClr>
                        </a:solidFill>
                        <a:latin typeface="Arial" panose="020B0604020202020204" pitchFamily="34" charset="0"/>
                        <a:cs typeface="Arial" panose="020B0604020202020204" pitchFamily="34" charset="0"/>
                      </a:endParaRPr>
                    </a:p>
                  </a:txBody>
                  <a:tcPr anchor="ctr"/>
                </a:tc>
                <a:tc>
                  <a:txBody>
                    <a:bodyPr/>
                    <a:lstStyle/>
                    <a:p>
                      <a:pPr algn="ctr"/>
                      <a:r>
                        <a:rPr lang="cs-CZ" sz="1800" b="1" dirty="0" smtClean="0">
                          <a:solidFill>
                            <a:srgbClr val="FF0000"/>
                          </a:solidFill>
                          <a:latin typeface="Arial" panose="020B0604020202020204" pitchFamily="34" charset="0"/>
                          <a:cs typeface="Arial" panose="020B0604020202020204" pitchFamily="34" charset="0"/>
                        </a:rPr>
                        <a:t>-</a:t>
                      </a:r>
                    </a:p>
                  </a:txBody>
                  <a:tcPr anchor="ctr"/>
                </a:tc>
                <a:tc>
                  <a:txBody>
                    <a:bodyPr/>
                    <a:lstStyle/>
                    <a:p>
                      <a:pPr algn="ctr"/>
                      <a:r>
                        <a:rPr lang="cs-CZ" sz="1800" b="1" dirty="0" smtClean="0">
                          <a:solidFill>
                            <a:srgbClr val="FF0000"/>
                          </a:solidFill>
                          <a:latin typeface="Arial" panose="020B0604020202020204" pitchFamily="34" charset="0"/>
                          <a:cs typeface="Arial" panose="020B0604020202020204" pitchFamily="34" charset="0"/>
                        </a:rPr>
                        <a:t>+ 22 %</a:t>
                      </a:r>
                      <a:endParaRPr lang="cs-CZ" sz="1800" b="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lang="cs-CZ" sz="1800" b="1" dirty="0" smtClean="0">
                          <a:solidFill>
                            <a:srgbClr val="3871AA"/>
                          </a:solidFill>
                          <a:latin typeface="Arial" panose="020B0604020202020204" pitchFamily="34" charset="0"/>
                          <a:cs typeface="Arial" panose="020B0604020202020204" pitchFamily="34" charset="0"/>
                        </a:rPr>
                        <a:t>- 30 %</a:t>
                      </a:r>
                      <a:endParaRPr lang="cs-CZ" sz="1800" b="1" dirty="0">
                        <a:solidFill>
                          <a:srgbClr val="3871AA"/>
                        </a:solidFill>
                        <a:latin typeface="Arial" panose="020B0604020202020204" pitchFamily="34" charset="0"/>
                        <a:cs typeface="Arial" panose="020B0604020202020204" pitchFamily="34" charset="0"/>
                      </a:endParaRPr>
                    </a:p>
                  </a:txBody>
                  <a:tcPr anchor="ctr"/>
                </a:tc>
              </a:tr>
              <a:tr h="617074">
                <a:tc>
                  <a:txBody>
                    <a:bodyPr/>
                    <a:lstStyle/>
                    <a:p>
                      <a:pPr lvl="0" algn="ctr"/>
                      <a:r>
                        <a:rPr lang="cs-CZ" sz="1800" dirty="0" smtClean="0">
                          <a:solidFill>
                            <a:schemeClr val="tx1">
                              <a:lumMod val="65000"/>
                              <a:lumOff val="35000"/>
                            </a:schemeClr>
                          </a:solidFill>
                          <a:latin typeface="Arial" panose="020B0604020202020204" pitchFamily="34" charset="0"/>
                          <a:cs typeface="Arial" panose="020B0604020202020204" pitchFamily="34" charset="0"/>
                        </a:rPr>
                        <a:t>100 %</a:t>
                      </a:r>
                      <a:endParaRPr lang="cs-CZ" sz="1800" dirty="0">
                        <a:solidFill>
                          <a:schemeClr val="tx1">
                            <a:lumMod val="65000"/>
                            <a:lumOff val="35000"/>
                          </a:schemeClr>
                        </a:solidFill>
                        <a:latin typeface="Arial" panose="020B0604020202020204" pitchFamily="34" charset="0"/>
                        <a:cs typeface="Arial" panose="020B0604020202020204" pitchFamily="34" charset="0"/>
                      </a:endParaRPr>
                    </a:p>
                  </a:txBody>
                  <a:tcPr anchor="ctr"/>
                </a:tc>
                <a:tc>
                  <a:txBody>
                    <a:bodyPr/>
                    <a:lstStyle/>
                    <a:p>
                      <a:r>
                        <a:rPr lang="cs-CZ" sz="1800" dirty="0" smtClean="0">
                          <a:solidFill>
                            <a:schemeClr val="tx1">
                              <a:lumMod val="65000"/>
                              <a:lumOff val="35000"/>
                            </a:schemeClr>
                          </a:solidFill>
                          <a:latin typeface="Arial" panose="020B0604020202020204" pitchFamily="34" charset="0"/>
                          <a:cs typeface="Arial" panose="020B0604020202020204" pitchFamily="34" charset="0"/>
                        </a:rPr>
                        <a:t>pouze na NN</a:t>
                      </a:r>
                      <a:endParaRPr lang="cs-CZ" sz="1800" dirty="0">
                        <a:solidFill>
                          <a:schemeClr val="tx1">
                            <a:lumMod val="65000"/>
                            <a:lumOff val="35000"/>
                          </a:schemeClr>
                        </a:solidFill>
                        <a:latin typeface="Arial" panose="020B0604020202020204" pitchFamily="34" charset="0"/>
                        <a:cs typeface="Arial" panose="020B0604020202020204" pitchFamily="34" charset="0"/>
                      </a:endParaRPr>
                    </a:p>
                  </a:txBody>
                  <a:tcPr anchor="ctr"/>
                </a:tc>
                <a:tc>
                  <a:txBody>
                    <a:bodyPr/>
                    <a:lstStyle/>
                    <a:p>
                      <a:pPr algn="ctr"/>
                      <a:r>
                        <a:rPr lang="cs-CZ" sz="1800" b="1" dirty="0" smtClean="0">
                          <a:solidFill>
                            <a:srgbClr val="FF0000"/>
                          </a:solidFill>
                          <a:latin typeface="Arial" panose="020B0604020202020204" pitchFamily="34" charset="0"/>
                          <a:cs typeface="Arial" panose="020B0604020202020204" pitchFamily="34" charset="0"/>
                        </a:rPr>
                        <a:t>-</a:t>
                      </a:r>
                      <a:endParaRPr lang="cs-CZ" sz="1800" b="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lang="cs-CZ" sz="1800" b="1" dirty="0" smtClean="0">
                          <a:solidFill>
                            <a:srgbClr val="FF0000"/>
                          </a:solidFill>
                          <a:latin typeface="Arial" panose="020B0604020202020204" pitchFamily="34" charset="0"/>
                          <a:cs typeface="Arial" panose="020B0604020202020204" pitchFamily="34" charset="0"/>
                        </a:rPr>
                        <a:t>+ 67 %</a:t>
                      </a:r>
                      <a:endParaRPr lang="cs-CZ" sz="1800" b="1" dirty="0">
                        <a:solidFill>
                          <a:srgbClr val="FF0000"/>
                        </a:solidFill>
                        <a:latin typeface="Arial" panose="020B0604020202020204" pitchFamily="34" charset="0"/>
                        <a:cs typeface="Arial" panose="020B0604020202020204" pitchFamily="34" charset="0"/>
                      </a:endParaRPr>
                    </a:p>
                  </a:txBody>
                  <a:tcPr anchor="ctr"/>
                </a:tc>
                <a:tc>
                  <a:txBody>
                    <a:bodyPr/>
                    <a:lstStyle/>
                    <a:p>
                      <a:pPr algn="ctr"/>
                      <a:r>
                        <a:rPr lang="cs-CZ" sz="1800" b="1" dirty="0" smtClean="0">
                          <a:solidFill>
                            <a:srgbClr val="3871AA"/>
                          </a:solidFill>
                          <a:latin typeface="Arial" panose="020B0604020202020204" pitchFamily="34" charset="0"/>
                          <a:cs typeface="Arial" panose="020B0604020202020204" pitchFamily="34" charset="0"/>
                        </a:rPr>
                        <a:t>- 82 %</a:t>
                      </a:r>
                      <a:endParaRPr lang="cs-CZ" sz="1800" b="1" dirty="0">
                        <a:solidFill>
                          <a:srgbClr val="3871AA"/>
                        </a:solidFill>
                        <a:latin typeface="Arial" panose="020B0604020202020204" pitchFamily="34" charset="0"/>
                        <a:cs typeface="Arial" panose="020B0604020202020204" pitchFamily="34" charset="0"/>
                      </a:endParaRPr>
                    </a:p>
                  </a:txBody>
                  <a:tcPr anchor="ctr"/>
                </a:tc>
              </a:tr>
            </a:tbl>
          </a:graphicData>
        </a:graphic>
      </p:graphicFrame>
      <p:sp>
        <p:nvSpPr>
          <p:cNvPr id="6" name="TextovéPole 5"/>
          <p:cNvSpPr txBox="1"/>
          <p:nvPr/>
        </p:nvSpPr>
        <p:spPr>
          <a:xfrm>
            <a:off x="-3" y="918647"/>
            <a:ext cx="9143999" cy="978729"/>
          </a:xfrm>
          <a:prstGeom prst="rect">
            <a:avLst/>
          </a:prstGeom>
          <a:noFill/>
        </p:spPr>
        <p:txBody>
          <a:bodyPr wrap="square" rtlCol="0">
            <a:spAutoFit/>
          </a:bodyPr>
          <a:lstStyle/>
          <a:p>
            <a:pPr marL="630238">
              <a:lnSpc>
                <a:spcPct val="120000"/>
              </a:lnSpc>
              <a:spcBef>
                <a:spcPts val="3000"/>
              </a:spcBef>
            </a:pPr>
            <a:r>
              <a:rPr lang="cs-CZ" b="1" dirty="0" smtClean="0">
                <a:solidFill>
                  <a:srgbClr val="3871AA"/>
                </a:solidFill>
                <a:latin typeface="Arial" panose="020B0604020202020204" pitchFamily="34" charset="0"/>
                <a:cs typeface="Arial" panose="020B0604020202020204" pitchFamily="34" charset="0"/>
              </a:rPr>
              <a:t>Modelový </a:t>
            </a:r>
            <a:r>
              <a:rPr lang="cs-CZ" b="1" dirty="0">
                <a:solidFill>
                  <a:srgbClr val="3871AA"/>
                </a:solidFill>
                <a:latin typeface="Arial" panose="020B0604020202020204" pitchFamily="34" charset="0"/>
                <a:cs typeface="Arial" panose="020B0604020202020204" pitchFamily="34" charset="0"/>
              </a:rPr>
              <a:t>příklad z </a:t>
            </a:r>
            <a:r>
              <a:rPr lang="cs-CZ" b="1" dirty="0" smtClean="0">
                <a:solidFill>
                  <a:srgbClr val="3871AA"/>
                </a:solidFill>
                <a:latin typeface="Arial" panose="020B0604020202020204" pitchFamily="34" charset="0"/>
                <a:cs typeface="Arial" panose="020B0604020202020204" pitchFamily="34" charset="0"/>
              </a:rPr>
              <a:t>ASEK</a:t>
            </a:r>
          </a:p>
          <a:p>
            <a:pPr marL="630238"/>
            <a:r>
              <a:rPr lang="pt-BR" b="1" dirty="0">
                <a:solidFill>
                  <a:srgbClr val="3871AA"/>
                </a:solidFill>
                <a:latin typeface="Arial" panose="020B0604020202020204" pitchFamily="34" charset="0"/>
                <a:cs typeface="Arial" panose="020B0604020202020204" pitchFamily="34" charset="0"/>
              </a:rPr>
              <a:t>Optimalizovaný scénář vývoje </a:t>
            </a:r>
            <a:r>
              <a:rPr lang="pt-BR" b="1" dirty="0" smtClean="0">
                <a:solidFill>
                  <a:srgbClr val="3871AA"/>
                </a:solidFill>
                <a:latin typeface="Arial" panose="020B0604020202020204" pitchFamily="34" charset="0"/>
                <a:cs typeface="Arial" panose="020B0604020202020204" pitchFamily="34" charset="0"/>
              </a:rPr>
              <a:t>energetiky</a:t>
            </a:r>
            <a:endParaRPr lang="cs-CZ" b="1" dirty="0" smtClean="0">
              <a:solidFill>
                <a:srgbClr val="3871AA"/>
              </a:solidFill>
              <a:latin typeface="Arial" panose="020B0604020202020204" pitchFamily="34" charset="0"/>
              <a:cs typeface="Arial" panose="020B0604020202020204" pitchFamily="34" charset="0"/>
            </a:endParaRPr>
          </a:p>
          <a:p>
            <a:pPr marL="630238"/>
            <a:r>
              <a:rPr lang="cs-CZ" b="1" dirty="0" smtClean="0">
                <a:solidFill>
                  <a:schemeClr val="tx1">
                    <a:lumMod val="65000"/>
                    <a:lumOff val="35000"/>
                  </a:schemeClr>
                </a:solidFill>
                <a:latin typeface="Arial" panose="020B0604020202020204" pitchFamily="34" charset="0"/>
                <a:cs typeface="Arial" panose="020B0604020202020204" pitchFamily="34" charset="0"/>
              </a:rPr>
              <a:t>(dopad </a:t>
            </a:r>
            <a:r>
              <a:rPr lang="cs-CZ" b="1" dirty="0">
                <a:solidFill>
                  <a:schemeClr val="tx1">
                    <a:lumMod val="65000"/>
                    <a:lumOff val="35000"/>
                  </a:schemeClr>
                </a:solidFill>
                <a:latin typeface="Arial" panose="020B0604020202020204" pitchFamily="34" charset="0"/>
                <a:cs typeface="Arial" panose="020B0604020202020204" pitchFamily="34" charset="0"/>
              </a:rPr>
              <a:t>pouze </a:t>
            </a:r>
            <a:r>
              <a:rPr lang="cs-CZ" b="1" dirty="0" smtClean="0">
                <a:solidFill>
                  <a:schemeClr val="tx1">
                    <a:lumMod val="65000"/>
                    <a:lumOff val="35000"/>
                  </a:schemeClr>
                </a:solidFill>
                <a:latin typeface="Arial" panose="020B0604020202020204" pitchFamily="34" charset="0"/>
                <a:cs typeface="Arial" panose="020B0604020202020204" pitchFamily="34" charset="0"/>
              </a:rPr>
              <a:t>na </a:t>
            </a:r>
            <a:r>
              <a:rPr lang="cs-CZ" b="1" dirty="0">
                <a:solidFill>
                  <a:schemeClr val="tx1">
                    <a:lumMod val="65000"/>
                    <a:lumOff val="35000"/>
                  </a:schemeClr>
                </a:solidFill>
                <a:latin typeface="Arial" panose="020B0604020202020204" pitchFamily="34" charset="0"/>
                <a:cs typeface="Arial" panose="020B0604020202020204" pitchFamily="34" charset="0"/>
              </a:rPr>
              <a:t>ceny </a:t>
            </a:r>
            <a:r>
              <a:rPr lang="cs-CZ" b="1" dirty="0" smtClean="0">
                <a:solidFill>
                  <a:schemeClr val="tx1">
                    <a:lumMod val="65000"/>
                    <a:lumOff val="35000"/>
                  </a:schemeClr>
                </a:solidFill>
                <a:latin typeface="Arial" panose="020B0604020202020204" pitchFamily="34" charset="0"/>
                <a:cs typeface="Arial" panose="020B0604020202020204" pitchFamily="34" charset="0"/>
              </a:rPr>
              <a:t>distribuce</a:t>
            </a:r>
            <a:r>
              <a:rPr lang="cs-CZ" b="1" dirty="0">
                <a:solidFill>
                  <a:schemeClr val="tx1">
                    <a:lumMod val="65000"/>
                    <a:lumOff val="35000"/>
                  </a:schemeClr>
                </a:solidFill>
                <a:latin typeface="Arial" panose="020B0604020202020204" pitchFamily="34" charset="0"/>
                <a:cs typeface="Arial" panose="020B0604020202020204" pitchFamily="34" charset="0"/>
              </a:rPr>
              <a:t>, bez </a:t>
            </a:r>
            <a:r>
              <a:rPr lang="cs-CZ" b="1" dirty="0" smtClean="0">
                <a:solidFill>
                  <a:schemeClr val="tx1">
                    <a:lumMod val="65000"/>
                    <a:lumOff val="35000"/>
                  </a:schemeClr>
                </a:solidFill>
                <a:latin typeface="Arial" panose="020B0604020202020204" pitchFamily="34" charset="0"/>
                <a:cs typeface="Arial" panose="020B0604020202020204" pitchFamily="34" charset="0"/>
              </a:rPr>
              <a:t>ostatních regulovaných položek )</a:t>
            </a:r>
            <a:endParaRPr lang="cs-CZ"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75627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smtClean="0"/>
              <a:t>Změny v platbách za elektřinu MOO </a:t>
            </a:r>
            <a:br>
              <a:rPr lang="cs-CZ" dirty="0" smtClean="0"/>
            </a:br>
            <a:r>
              <a:rPr lang="cs-CZ" sz="2000" dirty="0" smtClean="0"/>
              <a:t>(</a:t>
            </a:r>
            <a:r>
              <a:rPr lang="cs-CZ" sz="2000" dirty="0" err="1" smtClean="0"/>
              <a:t>silovka</a:t>
            </a:r>
            <a:r>
              <a:rPr lang="cs-CZ" sz="2000" dirty="0" smtClean="0"/>
              <a:t> + regulovaná část) (Kč)</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50</a:t>
            </a:fld>
            <a:endParaRPr lang="cs-CZ"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080000"/>
            <a:ext cx="9448096" cy="5320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140596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391" y="1620000"/>
            <a:ext cx="8530412" cy="4495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Nadpis 2"/>
          <p:cNvSpPr>
            <a:spLocks noGrp="1"/>
          </p:cNvSpPr>
          <p:nvPr>
            <p:ph type="title"/>
          </p:nvPr>
        </p:nvSpPr>
        <p:spPr/>
        <p:txBody>
          <a:bodyPr>
            <a:normAutofit fontScale="90000"/>
          </a:bodyPr>
          <a:lstStyle/>
          <a:p>
            <a:r>
              <a:rPr lang="cs-CZ" dirty="0" smtClean="0"/>
              <a:t>Změny v platbách za elektřinu MOO </a:t>
            </a:r>
            <a:br>
              <a:rPr lang="cs-CZ" dirty="0" smtClean="0"/>
            </a:br>
            <a:r>
              <a:rPr lang="cs-CZ" sz="2000" dirty="0" smtClean="0"/>
              <a:t>(</a:t>
            </a:r>
            <a:r>
              <a:rPr lang="cs-CZ" sz="2000" dirty="0" err="1" smtClean="0"/>
              <a:t>silovka</a:t>
            </a:r>
            <a:r>
              <a:rPr lang="cs-CZ" sz="2000" dirty="0" smtClean="0"/>
              <a:t> + regulovaná část) (Kč)</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51</a:t>
            </a:fld>
            <a:endParaRPr lang="cs-CZ" dirty="0"/>
          </a:p>
        </p:txBody>
      </p:sp>
      <p:sp>
        <p:nvSpPr>
          <p:cNvPr id="2" name="TextovéPole 1"/>
          <p:cNvSpPr txBox="1"/>
          <p:nvPr/>
        </p:nvSpPr>
        <p:spPr>
          <a:xfrm>
            <a:off x="504000" y="1172886"/>
            <a:ext cx="5449229" cy="338554"/>
          </a:xfrm>
          <a:prstGeom prst="rect">
            <a:avLst/>
          </a:prstGeom>
          <a:noFill/>
        </p:spPr>
        <p:txBody>
          <a:bodyPr wrap="square" rtlCol="0">
            <a:spAutoFit/>
          </a:bodyPr>
          <a:lstStyle/>
          <a:p>
            <a:r>
              <a:rPr lang="cs-CZ" sz="1600" b="1" dirty="0" smtClean="0">
                <a:solidFill>
                  <a:srgbClr val="3871AA"/>
                </a:solidFill>
                <a:latin typeface="Arial" panose="020B0604020202020204" pitchFamily="34" charset="0"/>
                <a:cs typeface="Arial" panose="020B0604020202020204" pitchFamily="34" charset="0"/>
              </a:rPr>
              <a:t>Příklad nevhodně zvolené velikosti hlavního jističe</a:t>
            </a:r>
            <a:endParaRPr lang="cs-CZ" sz="1600" b="1" dirty="0">
              <a:solidFill>
                <a:srgbClr val="3871AA"/>
              </a:solidFill>
              <a:latin typeface="Arial" panose="020B0604020202020204" pitchFamily="34" charset="0"/>
              <a:cs typeface="Arial" panose="020B0604020202020204" pitchFamily="34" charset="0"/>
            </a:endParaRPr>
          </a:p>
        </p:txBody>
      </p:sp>
      <p:sp>
        <p:nvSpPr>
          <p:cNvPr id="6" name="Ovál 5"/>
          <p:cNvSpPr/>
          <p:nvPr/>
        </p:nvSpPr>
        <p:spPr>
          <a:xfrm>
            <a:off x="4502105" y="5478966"/>
            <a:ext cx="880217" cy="3271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9" name="Skupina 8"/>
          <p:cNvGrpSpPr/>
          <p:nvPr/>
        </p:nvGrpSpPr>
        <p:grpSpPr>
          <a:xfrm>
            <a:off x="3646445" y="2913664"/>
            <a:ext cx="735980" cy="914400"/>
            <a:chOff x="3512633" y="3025174"/>
            <a:chExt cx="735980" cy="914400"/>
          </a:xfrm>
        </p:grpSpPr>
        <p:sp>
          <p:nvSpPr>
            <p:cNvPr id="7" name="Zaoblený obdélník 6"/>
            <p:cNvSpPr/>
            <p:nvPr/>
          </p:nvSpPr>
          <p:spPr>
            <a:xfrm>
              <a:off x="3512633" y="3025174"/>
              <a:ext cx="735980"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3575824" y="3076690"/>
              <a:ext cx="609599" cy="811367"/>
            </a:xfrm>
            <a:prstGeom prst="rect">
              <a:avLst/>
            </a:prstGeom>
            <a:solidFill>
              <a:schemeClr val="bg1"/>
            </a:solidFill>
          </p:spPr>
          <p:txBody>
            <a:bodyPr wrap="square" lIns="36000" tIns="36000" rIns="36000" bIns="36000" rtlCol="0">
              <a:spAutoFit/>
            </a:bodyPr>
            <a:lstStyle/>
            <a:p>
              <a:pPr algn="ctr"/>
              <a:r>
                <a:rPr lang="cs-CZ" sz="1600" dirty="0" smtClean="0">
                  <a:solidFill>
                    <a:srgbClr val="3871AA"/>
                  </a:solidFill>
                  <a:latin typeface="Arial" panose="020B0604020202020204" pitchFamily="34" charset="0"/>
                  <a:cs typeface="Arial" panose="020B0604020202020204" pitchFamily="34" charset="0"/>
                </a:rPr>
                <a:t>Příliš velký jistič</a:t>
              </a:r>
              <a:endParaRPr lang="cs-CZ" sz="1600" dirty="0">
                <a:solidFill>
                  <a:srgbClr val="3871AA"/>
                </a:solidFill>
                <a:latin typeface="Arial" panose="020B0604020202020204" pitchFamily="34" charset="0"/>
                <a:cs typeface="Arial" panose="020B0604020202020204" pitchFamily="34" charset="0"/>
              </a:endParaRPr>
            </a:p>
          </p:txBody>
        </p:sp>
      </p:grpSp>
      <p:cxnSp>
        <p:nvCxnSpPr>
          <p:cNvPr id="11" name="Zakřivená spojnice 10"/>
          <p:cNvCxnSpPr>
            <a:stCxn id="6" idx="2"/>
            <a:endCxn id="7" idx="2"/>
          </p:cNvCxnSpPr>
          <p:nvPr/>
        </p:nvCxnSpPr>
        <p:spPr>
          <a:xfrm rot="10800000">
            <a:off x="4014435" y="3828065"/>
            <a:ext cx="487670" cy="1814453"/>
          </a:xfrm>
          <a:prstGeom prst="curvedConnector2">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6" name="Ovál 15"/>
          <p:cNvSpPr/>
          <p:nvPr/>
        </p:nvSpPr>
        <p:spPr>
          <a:xfrm>
            <a:off x="4502104" y="1739590"/>
            <a:ext cx="880217" cy="3271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4" name="Zakřivená spojnice 13"/>
          <p:cNvCxnSpPr>
            <a:endCxn id="16" idx="2"/>
          </p:cNvCxnSpPr>
          <p:nvPr/>
        </p:nvCxnSpPr>
        <p:spPr>
          <a:xfrm rot="5400000" flipH="1" flipV="1">
            <a:off x="3753008" y="2164568"/>
            <a:ext cx="1010523" cy="487670"/>
          </a:xfrm>
          <a:prstGeom prst="curvedConnector2">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19" name="Ovál 18"/>
          <p:cNvSpPr/>
          <p:nvPr/>
        </p:nvSpPr>
        <p:spPr>
          <a:xfrm>
            <a:off x="6914085" y="5478966"/>
            <a:ext cx="880217" cy="3271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18" name="Skupina 17"/>
          <p:cNvGrpSpPr/>
          <p:nvPr/>
        </p:nvGrpSpPr>
        <p:grpSpPr>
          <a:xfrm>
            <a:off x="5862163" y="2913662"/>
            <a:ext cx="965872" cy="914400"/>
            <a:chOff x="5382322" y="2913664"/>
            <a:chExt cx="965872" cy="914400"/>
          </a:xfrm>
        </p:grpSpPr>
        <p:sp>
          <p:nvSpPr>
            <p:cNvPr id="21" name="Zaoblený obdélník 20"/>
            <p:cNvSpPr/>
            <p:nvPr/>
          </p:nvSpPr>
          <p:spPr>
            <a:xfrm>
              <a:off x="5382322" y="2913664"/>
              <a:ext cx="965872"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TextovéPole 21"/>
            <p:cNvSpPr txBox="1"/>
            <p:nvPr/>
          </p:nvSpPr>
          <p:spPr>
            <a:xfrm>
              <a:off x="5463635" y="2965179"/>
              <a:ext cx="803244" cy="811367"/>
            </a:xfrm>
            <a:prstGeom prst="rect">
              <a:avLst/>
            </a:prstGeom>
            <a:solidFill>
              <a:schemeClr val="bg1"/>
            </a:solidFill>
          </p:spPr>
          <p:txBody>
            <a:bodyPr wrap="square" lIns="36000" tIns="36000" rIns="36000" bIns="36000" rtlCol="0">
              <a:spAutoFit/>
            </a:bodyPr>
            <a:lstStyle/>
            <a:p>
              <a:pPr algn="ctr"/>
              <a:r>
                <a:rPr lang="cs-CZ" sz="1600" dirty="0" smtClean="0">
                  <a:solidFill>
                    <a:srgbClr val="3871AA"/>
                  </a:solidFill>
                  <a:latin typeface="Arial" panose="020B0604020202020204" pitchFamily="34" charset="0"/>
                  <a:cs typeface="Arial" panose="020B0604020202020204" pitchFamily="34" charset="0"/>
                </a:rPr>
                <a:t>Snížení velikosti jističe</a:t>
              </a:r>
              <a:endParaRPr lang="cs-CZ" sz="1600" dirty="0">
                <a:solidFill>
                  <a:srgbClr val="3871AA"/>
                </a:solidFill>
                <a:latin typeface="Arial" panose="020B0604020202020204" pitchFamily="34" charset="0"/>
                <a:cs typeface="Arial" panose="020B0604020202020204" pitchFamily="34" charset="0"/>
              </a:endParaRPr>
            </a:p>
          </p:txBody>
        </p:sp>
      </p:grpSp>
      <p:cxnSp>
        <p:nvCxnSpPr>
          <p:cNvPr id="23" name="Zakřivená spojnice 22"/>
          <p:cNvCxnSpPr>
            <a:stCxn id="19" idx="2"/>
            <a:endCxn id="21" idx="2"/>
          </p:cNvCxnSpPr>
          <p:nvPr/>
        </p:nvCxnSpPr>
        <p:spPr>
          <a:xfrm rot="10800000">
            <a:off x="6345099" y="3828063"/>
            <a:ext cx="568986" cy="1814455"/>
          </a:xfrm>
          <a:prstGeom prst="curvedConnector2">
            <a:avLst/>
          </a:prstGeom>
          <a:ln w="19050">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4" name="Ovál 23"/>
          <p:cNvSpPr/>
          <p:nvPr/>
        </p:nvSpPr>
        <p:spPr>
          <a:xfrm>
            <a:off x="6914086" y="2378175"/>
            <a:ext cx="880217" cy="32710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5" name="Zakřivená spojnice 24"/>
          <p:cNvCxnSpPr>
            <a:endCxn id="24" idx="2"/>
          </p:cNvCxnSpPr>
          <p:nvPr/>
        </p:nvCxnSpPr>
        <p:spPr>
          <a:xfrm flipV="1">
            <a:off x="6345098" y="2541726"/>
            <a:ext cx="568988" cy="371936"/>
          </a:xfrm>
          <a:prstGeom prst="curvedConnector3">
            <a:avLst>
              <a:gd name="adj1" fmla="val 858"/>
            </a:avLst>
          </a:prstGeom>
          <a:ln w="190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098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500"/>
                                        <p:tgtEl>
                                          <p:spTgt spid="18"/>
                                        </p:tgtEl>
                                      </p:cBhvr>
                                    </p:animEffect>
                                  </p:childTnLst>
                                </p:cTn>
                              </p:par>
                            </p:childTnLst>
                          </p:cTn>
                        </p:par>
                        <p:par>
                          <p:cTn id="37" fill="hold">
                            <p:stCondLst>
                              <p:cond delay="1500"/>
                            </p:stCondLst>
                            <p:childTnLst>
                              <p:par>
                                <p:cTn id="38" presetID="10" presetClass="entr" presetSubtype="0"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par>
                          <p:cTn id="41" fill="hold">
                            <p:stCondLst>
                              <p:cond delay="2000"/>
                            </p:stCondLst>
                            <p:childTnLst>
                              <p:par>
                                <p:cTn id="42" presetID="10" presetClass="entr" presetSubtype="0" fill="hold" grpId="0"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P spid="19" grpId="0" animBg="1"/>
      <p:bldP spid="2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rIns="684000">
            <a:normAutofit/>
          </a:bodyPr>
          <a:lstStyle/>
          <a:p>
            <a:pPr marL="0" indent="0">
              <a:buNone/>
            </a:pPr>
            <a:r>
              <a:rPr lang="cs-CZ" b="1" dirty="0" smtClean="0">
                <a:solidFill>
                  <a:srgbClr val="3D7BB9"/>
                </a:solidFill>
              </a:rPr>
              <a:t>Co vyplývá z hodnocení dopadů na zákazníky NN</a:t>
            </a:r>
          </a:p>
          <a:p>
            <a:r>
              <a:rPr lang="cs-CZ" b="1" dirty="0" smtClean="0">
                <a:solidFill>
                  <a:srgbClr val="3871AA"/>
                </a:solidFill>
              </a:rPr>
              <a:t>U zákazníků s optimálně nastaveným jističem nedochází k negativním dopadům v regulovaných platbách </a:t>
            </a:r>
          </a:p>
          <a:p>
            <a:r>
              <a:rPr lang="cs-CZ" b="1" dirty="0" smtClean="0">
                <a:solidFill>
                  <a:srgbClr val="3871AA"/>
                </a:solidFill>
              </a:rPr>
              <a:t>U zákazníků s nevhodně </a:t>
            </a:r>
            <a:r>
              <a:rPr lang="cs-CZ" b="1" dirty="0">
                <a:solidFill>
                  <a:srgbClr val="3871AA"/>
                </a:solidFill>
              </a:rPr>
              <a:t>nastaveným </a:t>
            </a:r>
            <a:r>
              <a:rPr lang="cs-CZ" b="1" dirty="0" smtClean="0">
                <a:solidFill>
                  <a:srgbClr val="3871AA"/>
                </a:solidFill>
              </a:rPr>
              <a:t>jističem </a:t>
            </a:r>
            <a:r>
              <a:rPr lang="cs-CZ" b="1" dirty="0" smtClean="0">
                <a:solidFill>
                  <a:srgbClr val="3D7BB9"/>
                </a:solidFill>
              </a:rPr>
              <a:t>by došlo k navýšení </a:t>
            </a:r>
            <a:r>
              <a:rPr lang="cs-CZ" b="1" dirty="0" smtClean="0">
                <a:solidFill>
                  <a:srgbClr val="3871AA"/>
                </a:solidFill>
              </a:rPr>
              <a:t>regulovaných plateb – výrazné nárůsty je možné řešit snížením jističe</a:t>
            </a:r>
            <a:endParaRPr lang="cs-CZ" b="1" dirty="0" smtClean="0">
              <a:solidFill>
                <a:srgbClr val="FF0000"/>
              </a:solidFill>
            </a:endParaRPr>
          </a:p>
          <a:p>
            <a:r>
              <a:rPr lang="cs-CZ" dirty="0" smtClean="0"/>
              <a:t>Zákazník musí zvážit, jestli může provést optimalizační opatření pro eliminaci případných negativních dopadů v platbě </a:t>
            </a:r>
            <a:r>
              <a:rPr lang="cs-CZ" dirty="0"/>
              <a:t>(</a:t>
            </a:r>
            <a:r>
              <a:rPr lang="cs-CZ" dirty="0" smtClean="0"/>
              <a:t>většina případů) snížením proudové velikosti hlavního jističe:</a:t>
            </a:r>
          </a:p>
          <a:p>
            <a:pPr lvl="1"/>
            <a:r>
              <a:rPr lang="cs-CZ" dirty="0" smtClean="0"/>
              <a:t>stávající jistič je naddimenzovaný</a:t>
            </a:r>
          </a:p>
          <a:p>
            <a:pPr lvl="1"/>
            <a:r>
              <a:rPr lang="cs-CZ" dirty="0" smtClean="0"/>
              <a:t>kontrola zapojení elektroinstalace (např. rozdělení zásuvkových okruhů na fáze)</a:t>
            </a:r>
            <a:endParaRPr lang="cs-CZ" dirty="0"/>
          </a:p>
          <a:p>
            <a:pPr lvl="1"/>
            <a:r>
              <a:rPr lang="cs-CZ" dirty="0" smtClean="0"/>
              <a:t>optimalizace používání spotřebičů (minimalizace soudobého odběru)</a:t>
            </a:r>
          </a:p>
          <a:p>
            <a:pPr lvl="1"/>
            <a:r>
              <a:rPr lang="cs-CZ" dirty="0" smtClean="0"/>
              <a:t>energetické úspory (zateplení, energeticky úsporné spotřebiče, ...)</a:t>
            </a:r>
          </a:p>
          <a:p>
            <a:r>
              <a:rPr lang="cs-CZ" dirty="0" smtClean="0"/>
              <a:t>Pokud nemůže provést opatření (výjimečné sociální případy), mělo by být řešeno </a:t>
            </a:r>
            <a:br>
              <a:rPr lang="cs-CZ" dirty="0" smtClean="0"/>
            </a:br>
            <a:r>
              <a:rPr lang="cs-CZ" dirty="0" smtClean="0"/>
              <a:t>v rámci sociální politiky státu (v souladu s NAP SG a Letním balíčkem EK)</a:t>
            </a:r>
          </a:p>
        </p:txBody>
      </p:sp>
      <p:sp>
        <p:nvSpPr>
          <p:cNvPr id="3" name="Nadpis 2"/>
          <p:cNvSpPr>
            <a:spLocks noGrp="1"/>
          </p:cNvSpPr>
          <p:nvPr>
            <p:ph type="title"/>
          </p:nvPr>
        </p:nvSpPr>
        <p:spPr/>
        <p:txBody>
          <a:bodyPr>
            <a:normAutofit fontScale="90000"/>
          </a:bodyPr>
          <a:lstStyle/>
          <a:p>
            <a:r>
              <a:rPr lang="pl-PL" dirty="0"/>
              <a:t>Ceny na NN a dopady NTS pro zákazníky na NN</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52</a:t>
            </a:fld>
            <a:endParaRPr lang="cs-CZ" dirty="0"/>
          </a:p>
        </p:txBody>
      </p:sp>
    </p:spTree>
    <p:extLst>
      <p:ext uri="{BB962C8B-B14F-4D97-AF65-F5344CB8AC3E}">
        <p14:creationId xmlns:p14="http://schemas.microsoft.com/office/powerpoint/2010/main" val="418465281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adpis 1"/>
          <p:cNvSpPr txBox="1">
            <a:spLocks/>
          </p:cNvSpPr>
          <p:nvPr/>
        </p:nvSpPr>
        <p:spPr>
          <a:xfrm>
            <a:off x="1137744"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t>Parametry výpočtu pro NN hladinu</a:t>
            </a:r>
            <a:endParaRPr lang="pl-PL" sz="2000" dirty="0"/>
          </a:p>
        </p:txBody>
      </p:sp>
      <p:sp>
        <p:nvSpPr>
          <p:cNvPr id="2" name="Nadpis 1"/>
          <p:cNvSpPr>
            <a:spLocks noGrp="1"/>
          </p:cNvSpPr>
          <p:nvPr>
            <p:ph type="title"/>
          </p:nvPr>
        </p:nvSpPr>
        <p:spPr>
          <a:xfrm>
            <a:off x="-1" y="0"/>
            <a:ext cx="2112819" cy="1080000"/>
          </a:xfrm>
          <a:solidFill>
            <a:schemeClr val="bg1"/>
          </a:solidFill>
        </p:spPr>
        <p:txBody>
          <a:bodyPr/>
          <a:lstStyle/>
          <a:p>
            <a:r>
              <a:rPr lang="cs-CZ" b="1" dirty="0" smtClean="0">
                <a:solidFill>
                  <a:srgbClr val="3871AA"/>
                </a:solidFill>
              </a:rPr>
              <a:t>Obsah</a:t>
            </a:r>
            <a:endParaRPr lang="cs-CZ" b="1" dirty="0">
              <a:solidFill>
                <a:srgbClr val="3871AA"/>
              </a:solidFill>
            </a:endParaRPr>
          </a:p>
        </p:txBody>
      </p:sp>
      <p:sp>
        <p:nvSpPr>
          <p:cNvPr id="13" name="Nadpis 1"/>
          <p:cNvSpPr txBox="1">
            <a:spLocks/>
          </p:cNvSpPr>
          <p:nvPr/>
        </p:nvSpPr>
        <p:spPr>
          <a:xfrm>
            <a:off x="3457966"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solidFill>
                  <a:schemeClr val="bg1"/>
                </a:solidFill>
              </a:rPr>
              <a:t>Dopady </a:t>
            </a:r>
            <a:r>
              <a:rPr lang="pl-PL" sz="2000" dirty="0">
                <a:solidFill>
                  <a:schemeClr val="bg1"/>
                </a:solidFill>
              </a:rPr>
              <a:t>NTS na zákazníky na NN</a:t>
            </a:r>
            <a:endParaRPr lang="cs-CZ" sz="2000" dirty="0">
              <a:solidFill>
                <a:schemeClr val="bg1"/>
              </a:solidFill>
            </a:endParaRPr>
          </a:p>
        </p:txBody>
      </p:sp>
      <p:sp>
        <p:nvSpPr>
          <p:cNvPr id="11" name="Nadpis 1"/>
          <p:cNvSpPr txBox="1">
            <a:spLocks/>
          </p:cNvSpPr>
          <p:nvPr/>
        </p:nvSpPr>
        <p:spPr>
          <a:xfrm>
            <a:off x="1137744"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t>Důvody změny tarifní struktury – další podklady</a:t>
            </a:r>
          </a:p>
        </p:txBody>
      </p:sp>
      <p:sp>
        <p:nvSpPr>
          <p:cNvPr id="9" name="Nadpis 1"/>
          <p:cNvSpPr txBox="1">
            <a:spLocks/>
          </p:cNvSpPr>
          <p:nvPr/>
        </p:nvSpPr>
        <p:spPr>
          <a:xfrm>
            <a:off x="5778188" y="3553279"/>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Přínosy Nové tarifní struktury</a:t>
            </a:r>
          </a:p>
        </p:txBody>
      </p:sp>
      <p:sp>
        <p:nvSpPr>
          <p:cNvPr id="10" name="Nadpis 1"/>
          <p:cNvSpPr txBox="1">
            <a:spLocks/>
          </p:cNvSpPr>
          <p:nvPr/>
        </p:nvSpPr>
        <p:spPr>
          <a:xfrm>
            <a:off x="5778188"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Dopady NTS </a:t>
            </a:r>
            <a:r>
              <a:rPr lang="cs-CZ" sz="2000" dirty="0" smtClean="0">
                <a:solidFill>
                  <a:schemeClr val="bg1"/>
                </a:solidFill>
              </a:rPr>
              <a:t>na </a:t>
            </a:r>
            <a:r>
              <a:rPr lang="cs-CZ" sz="2000" dirty="0">
                <a:solidFill>
                  <a:schemeClr val="bg1"/>
                </a:solidFill>
              </a:rPr>
              <a:t>zákazníky na VVN a VN</a:t>
            </a:r>
          </a:p>
        </p:txBody>
      </p:sp>
      <p:sp>
        <p:nvSpPr>
          <p:cNvPr id="12" name="Nadpis 1"/>
          <p:cNvSpPr txBox="1">
            <a:spLocks/>
          </p:cNvSpPr>
          <p:nvPr/>
        </p:nvSpPr>
        <p:spPr>
          <a:xfrm>
            <a:off x="3457966"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Základní parametry výpočtu</a:t>
            </a:r>
          </a:p>
        </p:txBody>
      </p:sp>
      <p:sp>
        <p:nvSpPr>
          <p:cNvPr id="14" name="Nadpis 1"/>
          <p:cNvSpPr txBox="1">
            <a:spLocks/>
          </p:cNvSpPr>
          <p:nvPr/>
        </p:nvSpPr>
        <p:spPr>
          <a:xfrm>
            <a:off x="5778188" y="3556018"/>
            <a:ext cx="2232000" cy="1980000"/>
          </a:xfrm>
          <a:prstGeom prst="rect">
            <a:avLst/>
          </a:prstGeom>
          <a:solidFill>
            <a:srgbClr val="3871AA"/>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Přínosy Nové tarifní struktury</a:t>
            </a:r>
          </a:p>
        </p:txBody>
      </p:sp>
    </p:spTree>
    <p:extLst>
      <p:ext uri="{BB962C8B-B14F-4D97-AF65-F5344CB8AC3E}">
        <p14:creationId xmlns:p14="http://schemas.microsoft.com/office/powerpoint/2010/main" val="1453563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42900" indent="-342900">
              <a:buFont typeface="+mj-lt"/>
              <a:buAutoNum type="arabicParenR"/>
            </a:pPr>
            <a:r>
              <a:rPr lang="pt-BR" b="1" dirty="0" smtClean="0">
                <a:solidFill>
                  <a:srgbClr val="3871AA"/>
                </a:solidFill>
              </a:rPr>
              <a:t>NTS </a:t>
            </a:r>
            <a:r>
              <a:rPr lang="pt-BR" b="1" dirty="0">
                <a:solidFill>
                  <a:srgbClr val="3871AA"/>
                </a:solidFill>
              </a:rPr>
              <a:t>reaguje na vývoj v energetice – </a:t>
            </a:r>
            <a:r>
              <a:rPr lang="cs-CZ" b="1" dirty="0" smtClean="0">
                <a:solidFill>
                  <a:srgbClr val="3871AA"/>
                </a:solidFill>
              </a:rPr>
              <a:t>rozvoj </a:t>
            </a:r>
            <a:r>
              <a:rPr lang="pt-BR" b="1" dirty="0" smtClean="0">
                <a:solidFill>
                  <a:srgbClr val="3871AA"/>
                </a:solidFill>
              </a:rPr>
              <a:t>decentrální výroby</a:t>
            </a:r>
            <a:endParaRPr lang="cs-CZ" b="1" dirty="0" smtClean="0">
              <a:solidFill>
                <a:srgbClr val="3871AA"/>
              </a:solidFill>
            </a:endParaRPr>
          </a:p>
          <a:p>
            <a:pPr marL="617537" lvl="1" indent="-342900"/>
            <a:r>
              <a:rPr lang="cs-CZ" dirty="0"/>
              <a:t>spravedlivý </a:t>
            </a:r>
            <a:r>
              <a:rPr lang="cs-CZ" dirty="0" smtClean="0"/>
              <a:t>systém plateb umožňující efektivní rozvoj </a:t>
            </a:r>
            <a:r>
              <a:rPr lang="cs-CZ" dirty="0"/>
              <a:t>decentrálních výrob</a:t>
            </a:r>
          </a:p>
          <a:p>
            <a:pPr marL="342900" indent="-342900">
              <a:buFont typeface="+mj-lt"/>
              <a:buAutoNum type="arabicParenR"/>
            </a:pPr>
            <a:r>
              <a:rPr lang="cs-CZ" b="1" dirty="0" smtClean="0">
                <a:solidFill>
                  <a:srgbClr val="3871AA"/>
                </a:solidFill>
              </a:rPr>
              <a:t>Motivace </a:t>
            </a:r>
            <a:r>
              <a:rPr lang="cs-CZ" b="1" dirty="0">
                <a:solidFill>
                  <a:srgbClr val="3871AA"/>
                </a:solidFill>
              </a:rPr>
              <a:t>zákazníků k optimalizaci výkonových požadavků na </a:t>
            </a:r>
            <a:r>
              <a:rPr lang="cs-CZ" b="1" dirty="0" smtClean="0">
                <a:solidFill>
                  <a:srgbClr val="3871AA"/>
                </a:solidFill>
              </a:rPr>
              <a:t>soustavu</a:t>
            </a:r>
          </a:p>
          <a:p>
            <a:pPr marL="617537" lvl="1" indent="-342900"/>
            <a:r>
              <a:rPr lang="cs-CZ" dirty="0" smtClean="0"/>
              <a:t>Efektivní vynakládání investičních a provozních prostředků</a:t>
            </a:r>
            <a:endParaRPr lang="cs-CZ" dirty="0"/>
          </a:p>
          <a:p>
            <a:pPr marL="342900" indent="-342900">
              <a:buFont typeface="+mj-lt"/>
              <a:buAutoNum type="arabicParenR"/>
            </a:pPr>
            <a:r>
              <a:rPr lang="cs-CZ" b="1" dirty="0" smtClean="0">
                <a:solidFill>
                  <a:srgbClr val="3871AA"/>
                </a:solidFill>
              </a:rPr>
              <a:t>Motivace </a:t>
            </a:r>
            <a:r>
              <a:rPr lang="cs-CZ" b="1" dirty="0">
                <a:solidFill>
                  <a:srgbClr val="3871AA"/>
                </a:solidFill>
              </a:rPr>
              <a:t>zákazníků k řízení spotřeby a možnost uplatnění nových technologií</a:t>
            </a:r>
            <a:endParaRPr lang="cs-CZ" b="1" dirty="0" smtClean="0">
              <a:solidFill>
                <a:srgbClr val="3871AA"/>
              </a:solidFill>
            </a:endParaRPr>
          </a:p>
          <a:p>
            <a:pPr marL="617537" lvl="1" indent="-342900"/>
            <a:r>
              <a:rPr lang="cs-CZ" dirty="0" smtClean="0"/>
              <a:t>rozvoj </a:t>
            </a:r>
            <a:r>
              <a:rPr lang="cs-CZ" dirty="0"/>
              <a:t>inteligentních </a:t>
            </a:r>
            <a:r>
              <a:rPr lang="cs-CZ" dirty="0" smtClean="0"/>
              <a:t>technologií, flexibilní </a:t>
            </a:r>
            <a:r>
              <a:rPr lang="cs-CZ" dirty="0"/>
              <a:t>služby a </a:t>
            </a:r>
            <a:r>
              <a:rPr lang="cs-CZ" dirty="0" smtClean="0"/>
              <a:t>rozšíření řízení spotřeby</a:t>
            </a:r>
            <a:endParaRPr lang="cs-CZ" dirty="0"/>
          </a:p>
          <a:p>
            <a:pPr marL="342900" indent="-342900">
              <a:buFont typeface="+mj-lt"/>
              <a:buAutoNum type="arabicParenR"/>
            </a:pPr>
            <a:r>
              <a:rPr lang="cs-CZ" b="1" dirty="0" smtClean="0">
                <a:solidFill>
                  <a:srgbClr val="3871AA"/>
                </a:solidFill>
              </a:rPr>
              <a:t>NTS je dlouhodobě stabilní a otevřená novým trendům</a:t>
            </a:r>
            <a:endParaRPr lang="cs-CZ" b="1" dirty="0">
              <a:solidFill>
                <a:srgbClr val="3871AA"/>
              </a:solidFill>
            </a:endParaRPr>
          </a:p>
          <a:p>
            <a:pPr marL="617537" lvl="1" indent="-342900"/>
            <a:r>
              <a:rPr lang="cs-CZ" dirty="0" smtClean="0"/>
              <a:t>NTS umožňuje zajistit bezpečnost infrastruktury a kvality služeb</a:t>
            </a:r>
            <a:endParaRPr lang="cs-CZ" dirty="0"/>
          </a:p>
          <a:p>
            <a:pPr marL="0" indent="0">
              <a:buNone/>
            </a:pPr>
            <a:endParaRPr lang="cs-CZ" b="1" dirty="0" smtClean="0"/>
          </a:p>
          <a:p>
            <a:pPr marL="0" indent="0">
              <a:buNone/>
            </a:pPr>
            <a:r>
              <a:rPr lang="cs-CZ" b="1" dirty="0" smtClean="0"/>
              <a:t>To vše při:</a:t>
            </a:r>
          </a:p>
          <a:p>
            <a:pPr marL="0" indent="0" algn="ctr">
              <a:buNone/>
            </a:pPr>
            <a:r>
              <a:rPr lang="cs-CZ" b="1" dirty="0" smtClean="0">
                <a:solidFill>
                  <a:srgbClr val="3871AA"/>
                </a:solidFill>
              </a:rPr>
              <a:t>Zachování </a:t>
            </a:r>
            <a:r>
              <a:rPr lang="cs-CZ" b="1" dirty="0">
                <a:solidFill>
                  <a:srgbClr val="3871AA"/>
                </a:solidFill>
              </a:rPr>
              <a:t>sociálního </a:t>
            </a:r>
            <a:r>
              <a:rPr lang="cs-CZ" b="1" dirty="0" smtClean="0">
                <a:solidFill>
                  <a:srgbClr val="3871AA"/>
                </a:solidFill>
              </a:rPr>
              <a:t>rozměru a ochraně spotřebitelů</a:t>
            </a:r>
          </a:p>
        </p:txBody>
      </p:sp>
      <p:sp>
        <p:nvSpPr>
          <p:cNvPr id="3" name="Nadpis 2"/>
          <p:cNvSpPr>
            <a:spLocks noGrp="1"/>
          </p:cNvSpPr>
          <p:nvPr>
            <p:ph type="title"/>
          </p:nvPr>
        </p:nvSpPr>
        <p:spPr/>
        <p:txBody>
          <a:bodyPr>
            <a:normAutofit/>
          </a:bodyPr>
          <a:lstStyle/>
          <a:p>
            <a:r>
              <a:rPr lang="cs-CZ" dirty="0" smtClean="0"/>
              <a:t>Přínosy Nové tarifní struktury</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54</a:t>
            </a:fld>
            <a:endParaRPr lang="cs-CZ" dirty="0"/>
          </a:p>
        </p:txBody>
      </p:sp>
    </p:spTree>
    <p:extLst>
      <p:ext uri="{BB962C8B-B14F-4D97-AF65-F5344CB8AC3E}">
        <p14:creationId xmlns:p14="http://schemas.microsoft.com/office/powerpoint/2010/main" val="364785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anim calcmode="lin" valueType="num">
                                      <p:cBhvr>
                                        <p:cTn id="1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1000"/>
                                        <p:tgtEl>
                                          <p:spTgt spid="2">
                                            <p:txEl>
                                              <p:pRg st="3" end="3"/>
                                            </p:txEl>
                                          </p:spTgt>
                                        </p:tgtEl>
                                      </p:cBhvr>
                                    </p:animEffect>
                                    <p:anim calcmode="lin" valueType="num">
                                      <p:cBhvr>
                                        <p:cTn id="2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fade">
                                      <p:cBhvr>
                                        <p:cTn id="39" dur="1000"/>
                                        <p:tgtEl>
                                          <p:spTgt spid="2">
                                            <p:txEl>
                                              <p:pRg st="6" end="6"/>
                                            </p:txEl>
                                          </p:spTgt>
                                        </p:tgtEl>
                                      </p:cBhvr>
                                    </p:animEffect>
                                    <p:anim calcmode="lin" valueType="num">
                                      <p:cBhvr>
                                        <p:cTn id="4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fade">
                                      <p:cBhvr>
                                        <p:cTn id="44" dur="1000"/>
                                        <p:tgtEl>
                                          <p:spTgt spid="2">
                                            <p:txEl>
                                              <p:pRg st="7" end="7"/>
                                            </p:txEl>
                                          </p:spTgt>
                                        </p:tgtEl>
                                      </p:cBhvr>
                                    </p:animEffect>
                                    <p:anim calcmode="lin" valueType="num">
                                      <p:cBhvr>
                                        <p:cTn id="45"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fade">
                                      <p:cBhvr>
                                        <p:cTn id="51" dur="1000"/>
                                        <p:tgtEl>
                                          <p:spTgt spid="2">
                                            <p:txEl>
                                              <p:pRg st="9" end="9"/>
                                            </p:txEl>
                                          </p:spTgt>
                                        </p:tgtEl>
                                      </p:cBhvr>
                                    </p:animEffect>
                                    <p:anim calcmode="lin" valueType="num">
                                      <p:cBhvr>
                                        <p:cTn id="52"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3"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42" presetClass="entr" presetSubtype="0" fill="hold" nodeType="after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1000"/>
                                        <p:tgtEl>
                                          <p:spTgt spid="2">
                                            <p:txEl>
                                              <p:pRg st="10" end="10"/>
                                            </p:txEl>
                                          </p:spTgt>
                                        </p:tgtEl>
                                      </p:cBhvr>
                                    </p:animEffect>
                                    <p:anim calcmode="lin" valueType="num">
                                      <p:cBhvr>
                                        <p:cTn id="5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normAutofit/>
          </a:bodyPr>
          <a:lstStyle/>
          <a:p>
            <a:r>
              <a:rPr lang="cs-CZ" sz="2400" dirty="0" smtClean="0">
                <a:solidFill>
                  <a:srgbClr val="3871AA"/>
                </a:solidFill>
              </a:rPr>
              <a:t>Děkujeme za pozornost</a:t>
            </a:r>
            <a:endParaRPr lang="cs-CZ" sz="2400" dirty="0">
              <a:solidFill>
                <a:srgbClr val="3871AA"/>
              </a:solidFill>
            </a:endParaRPr>
          </a:p>
        </p:txBody>
      </p:sp>
      <p:sp>
        <p:nvSpPr>
          <p:cNvPr id="8" name="Text Box 6"/>
          <p:cNvSpPr txBox="1">
            <a:spLocks noChangeArrowheads="1"/>
          </p:cNvSpPr>
          <p:nvPr/>
        </p:nvSpPr>
        <p:spPr bwMode="auto">
          <a:xfrm>
            <a:off x="0" y="4869160"/>
            <a:ext cx="9144000" cy="1988840"/>
          </a:xfrm>
          <a:prstGeom prst="rect">
            <a:avLst/>
          </a:prstGeom>
          <a:noFill/>
          <a:ln w="9525">
            <a:noFill/>
            <a:miter lim="800000"/>
            <a:headEnd/>
            <a:tailEnd/>
          </a:ln>
        </p:spPr>
        <p:txBody>
          <a:bodyPr lIns="3600000" tIns="0" rIns="1440000" bIns="0"/>
          <a:lstStyle/>
          <a:p>
            <a:pPr algn="r">
              <a:spcBef>
                <a:spcPct val="50000"/>
              </a:spcBef>
              <a:defRPr/>
            </a:pPr>
            <a:endParaRPr lang="cs-CZ" sz="1300" dirty="0" smtClean="0">
              <a:solidFill>
                <a:schemeClr val="tx1">
                  <a:lumMod val="50000"/>
                  <a:lumOff val="50000"/>
                </a:schemeClr>
              </a:solidFill>
              <a:latin typeface="Arial" pitchFamily="34" charset="0"/>
              <a:cs typeface="Arial" pitchFamily="34" charset="0"/>
            </a:endParaRPr>
          </a:p>
          <a:p>
            <a:pPr algn="r">
              <a:spcBef>
                <a:spcPts val="1000"/>
              </a:spcBef>
              <a:defRPr/>
            </a:pPr>
            <a:r>
              <a:rPr lang="cs-CZ" sz="1300" dirty="0" smtClean="0">
                <a:solidFill>
                  <a:schemeClr val="tx1">
                    <a:lumMod val="50000"/>
                    <a:lumOff val="50000"/>
                  </a:schemeClr>
                </a:solidFill>
                <a:latin typeface="Arial" pitchFamily="34" charset="0"/>
                <a:cs typeface="Arial" pitchFamily="34" charset="0"/>
              </a:rPr>
              <a:t>Sekce Provoz a rozvoj elektrizační soustavy</a:t>
            </a:r>
          </a:p>
          <a:p>
            <a:pPr algn="r">
              <a:spcBef>
                <a:spcPts val="300"/>
              </a:spcBef>
              <a:defRPr/>
            </a:pPr>
            <a:r>
              <a:rPr lang="cs-CZ" sz="1300" dirty="0" smtClean="0">
                <a:solidFill>
                  <a:schemeClr val="tx1">
                    <a:lumMod val="50000"/>
                    <a:lumOff val="50000"/>
                  </a:schemeClr>
                </a:solidFill>
                <a:latin typeface="Arial" pitchFamily="34" charset="0"/>
                <a:cs typeface="Arial" pitchFamily="34" charset="0"/>
              </a:rPr>
              <a:t>EGÚ Brno, a. s</a:t>
            </a:r>
            <a:endParaRPr lang="cs-CZ" sz="1300" dirty="0">
              <a:solidFill>
                <a:srgbClr val="3871AA"/>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obsah 1"/>
          <p:cNvSpPr>
            <a:spLocks noGrp="1"/>
          </p:cNvSpPr>
          <p:nvPr>
            <p:ph idx="1"/>
          </p:nvPr>
        </p:nvSpPr>
        <p:spPr>
          <a:xfrm>
            <a:off x="0" y="0"/>
            <a:ext cx="9144000" cy="6381328"/>
          </a:xfrm>
        </p:spPr>
        <p:txBody>
          <a:bodyPr>
            <a:normAutofit/>
          </a:bodyPr>
          <a:lstStyle/>
          <a:p>
            <a:pPr marL="0" indent="0">
              <a:buNone/>
            </a:pPr>
            <a:r>
              <a:rPr lang="cs-CZ" b="1" dirty="0" smtClean="0">
                <a:solidFill>
                  <a:srgbClr val="3871AA"/>
                </a:solidFill>
              </a:rPr>
              <a:t>Požadavky na rezervovaný příkon a skutečně odebíraný příkon</a:t>
            </a:r>
          </a:p>
          <a:p>
            <a:pPr marL="0" indent="0">
              <a:buNone/>
            </a:pPr>
            <a:r>
              <a:rPr lang="cs-CZ" dirty="0" smtClean="0">
                <a:solidFill>
                  <a:srgbClr val="3871AA"/>
                </a:solidFill>
              </a:rPr>
              <a:t>agregované hodnoty za regionální distribuční soustavy (RDS) v ČR</a:t>
            </a:r>
          </a:p>
          <a:p>
            <a:r>
              <a:rPr lang="cs-CZ" dirty="0" smtClean="0"/>
              <a:t>Platby v současné struktuře jsou u velkoodběrů vztaženy na rezervovanou kapacitu (RK), ale distributor musí zákazníkovi zajistit rezervovaný příkon (RP)</a:t>
            </a:r>
          </a:p>
          <a:p>
            <a:r>
              <a:rPr lang="cs-CZ" dirty="0" smtClean="0"/>
              <a:t>Není soulad mezi požadavkem zákazníka a službou zajištěnou ze strany distributora</a:t>
            </a:r>
          </a:p>
        </p:txBody>
      </p:sp>
      <p:sp>
        <p:nvSpPr>
          <p:cNvPr id="3" name="Nadpis 2"/>
          <p:cNvSpPr>
            <a:spLocks noGrp="1"/>
          </p:cNvSpPr>
          <p:nvPr>
            <p:ph type="title"/>
          </p:nvPr>
        </p:nvSpPr>
        <p:spPr/>
        <p:txBody>
          <a:bodyPr>
            <a:normAutofit fontScale="90000"/>
          </a:bodyPr>
          <a:lstStyle/>
          <a:p>
            <a:r>
              <a:rPr lang="cs-CZ" dirty="0" smtClean="0"/>
              <a:t>Racionalizace </a:t>
            </a:r>
            <a:r>
              <a:rPr lang="cs-CZ" dirty="0"/>
              <a:t>požadavků </a:t>
            </a:r>
            <a:r>
              <a:rPr lang="cs-CZ" dirty="0" smtClean="0"/>
              <a:t>zákazníků</a:t>
            </a:r>
            <a:endParaRPr lang="cs-CZ"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6</a:t>
            </a:fld>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699" y="3513336"/>
            <a:ext cx="7832045" cy="2715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bdélník 5"/>
          <p:cNvSpPr/>
          <p:nvPr/>
        </p:nvSpPr>
        <p:spPr>
          <a:xfrm>
            <a:off x="4019550" y="5146858"/>
            <a:ext cx="1466850" cy="3505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6989395" y="5146858"/>
            <a:ext cx="1466850" cy="3505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6989395" y="5880364"/>
            <a:ext cx="1466850" cy="35052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9060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 y="0"/>
            <a:ext cx="2112819" cy="1080000"/>
          </a:xfrm>
          <a:solidFill>
            <a:schemeClr val="bg1"/>
          </a:solidFill>
        </p:spPr>
        <p:txBody>
          <a:bodyPr/>
          <a:lstStyle/>
          <a:p>
            <a:r>
              <a:rPr lang="cs-CZ" b="1" dirty="0" smtClean="0">
                <a:solidFill>
                  <a:srgbClr val="3871AA"/>
                </a:solidFill>
              </a:rPr>
              <a:t>Obsah</a:t>
            </a:r>
            <a:endParaRPr lang="cs-CZ" b="1" dirty="0">
              <a:solidFill>
                <a:srgbClr val="3871AA"/>
              </a:solidFill>
            </a:endParaRPr>
          </a:p>
        </p:txBody>
      </p:sp>
      <p:sp>
        <p:nvSpPr>
          <p:cNvPr id="13" name="Nadpis 1"/>
          <p:cNvSpPr txBox="1">
            <a:spLocks/>
          </p:cNvSpPr>
          <p:nvPr/>
        </p:nvSpPr>
        <p:spPr>
          <a:xfrm>
            <a:off x="3457966"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solidFill>
                  <a:schemeClr val="bg1"/>
                </a:solidFill>
              </a:rPr>
              <a:t>Dopady </a:t>
            </a:r>
            <a:r>
              <a:rPr lang="pl-PL" sz="2000" dirty="0">
                <a:solidFill>
                  <a:schemeClr val="bg1"/>
                </a:solidFill>
              </a:rPr>
              <a:t>NTS na zákazníky na NN</a:t>
            </a:r>
            <a:endParaRPr lang="cs-CZ" sz="2000" dirty="0">
              <a:solidFill>
                <a:schemeClr val="bg1"/>
              </a:solidFill>
            </a:endParaRPr>
          </a:p>
        </p:txBody>
      </p:sp>
      <p:sp>
        <p:nvSpPr>
          <p:cNvPr id="11" name="Nadpis 1"/>
          <p:cNvSpPr txBox="1">
            <a:spLocks/>
          </p:cNvSpPr>
          <p:nvPr/>
        </p:nvSpPr>
        <p:spPr>
          <a:xfrm>
            <a:off x="1137744"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t>Důvody změny tarifní struktury – další podklady</a:t>
            </a:r>
          </a:p>
        </p:txBody>
      </p:sp>
      <p:sp>
        <p:nvSpPr>
          <p:cNvPr id="9" name="Nadpis 1"/>
          <p:cNvSpPr txBox="1">
            <a:spLocks/>
          </p:cNvSpPr>
          <p:nvPr/>
        </p:nvSpPr>
        <p:spPr>
          <a:xfrm>
            <a:off x="5778188" y="3553279"/>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Přínosy Nové tarifní struktury</a:t>
            </a:r>
          </a:p>
        </p:txBody>
      </p:sp>
      <p:sp>
        <p:nvSpPr>
          <p:cNvPr id="10" name="Nadpis 1"/>
          <p:cNvSpPr txBox="1">
            <a:spLocks/>
          </p:cNvSpPr>
          <p:nvPr/>
        </p:nvSpPr>
        <p:spPr>
          <a:xfrm>
            <a:off x="5778188"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solidFill>
                  <a:schemeClr val="bg1"/>
                </a:solidFill>
              </a:rPr>
              <a:t>Dopady NTS </a:t>
            </a:r>
            <a:r>
              <a:rPr lang="cs-CZ" sz="2000" dirty="0" smtClean="0">
                <a:solidFill>
                  <a:schemeClr val="bg1"/>
                </a:solidFill>
              </a:rPr>
              <a:t>na </a:t>
            </a:r>
            <a:r>
              <a:rPr lang="cs-CZ" sz="2000" dirty="0">
                <a:solidFill>
                  <a:schemeClr val="bg1"/>
                </a:solidFill>
              </a:rPr>
              <a:t>zákazníky na VVN a VN</a:t>
            </a:r>
          </a:p>
        </p:txBody>
      </p:sp>
      <p:sp>
        <p:nvSpPr>
          <p:cNvPr id="12" name="Nadpis 1"/>
          <p:cNvSpPr txBox="1">
            <a:spLocks/>
          </p:cNvSpPr>
          <p:nvPr/>
        </p:nvSpPr>
        <p:spPr>
          <a:xfrm>
            <a:off x="3457966" y="1491691"/>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a:t>Základní parametry výpočtu</a:t>
            </a:r>
          </a:p>
        </p:txBody>
      </p:sp>
      <p:sp>
        <p:nvSpPr>
          <p:cNvPr id="14" name="Nadpis 1"/>
          <p:cNvSpPr txBox="1">
            <a:spLocks/>
          </p:cNvSpPr>
          <p:nvPr/>
        </p:nvSpPr>
        <p:spPr>
          <a:xfrm>
            <a:off x="3457966" y="1491691"/>
            <a:ext cx="2232000" cy="1980000"/>
          </a:xfrm>
          <a:prstGeom prst="rect">
            <a:avLst/>
          </a:prstGeom>
          <a:solidFill>
            <a:srgbClr val="3871AA"/>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cs-CZ" sz="2000" dirty="0"/>
              <a:t>Základní parametry výpočtu</a:t>
            </a:r>
          </a:p>
        </p:txBody>
      </p:sp>
      <p:sp>
        <p:nvSpPr>
          <p:cNvPr id="15" name="Nadpis 1"/>
          <p:cNvSpPr txBox="1">
            <a:spLocks/>
          </p:cNvSpPr>
          <p:nvPr/>
        </p:nvSpPr>
        <p:spPr>
          <a:xfrm>
            <a:off x="1137744" y="3556018"/>
            <a:ext cx="2232000" cy="1980000"/>
          </a:xfrm>
          <a:prstGeom prst="rect">
            <a:avLst/>
          </a:prstGeom>
          <a:solidFill>
            <a:srgbClr val="8EAFD6"/>
          </a:solidFill>
        </p:spPr>
        <p:txBody>
          <a:bodyPr vert="horz" lIns="108000" tIns="36000" rIns="108000" bIns="36000" rtlCol="0" anchor="ctr" anchorCtr="0">
            <a:noAutofit/>
          </a:bodyPr>
          <a:lstStyle>
            <a:lvl1pPr algn="r" defTabSz="914400" rtl="0" eaLnBrk="1" latinLnBrk="0" hangingPunct="1">
              <a:spcBef>
                <a:spcPct val="0"/>
              </a:spcBef>
              <a:buNone/>
              <a:defRPr sz="2200" b="0" kern="1200">
                <a:solidFill>
                  <a:schemeClr val="bg1">
                    <a:lumMod val="95000"/>
                  </a:schemeClr>
                </a:solidFill>
                <a:latin typeface="Arial" pitchFamily="34" charset="0"/>
                <a:ea typeface="+mj-ea"/>
                <a:cs typeface="Arial" pitchFamily="34" charset="0"/>
              </a:defRPr>
            </a:lvl1pPr>
          </a:lstStyle>
          <a:p>
            <a:pPr algn="ctr"/>
            <a:r>
              <a:rPr lang="pl-PL" sz="2000" dirty="0" smtClean="0"/>
              <a:t>Parametry výpočtu pro NN hladinu</a:t>
            </a:r>
            <a:endParaRPr lang="pl-PL" sz="2000" dirty="0"/>
          </a:p>
        </p:txBody>
      </p:sp>
    </p:spTree>
    <p:extLst>
      <p:ext uri="{BB962C8B-B14F-4D97-AF65-F5344CB8AC3E}">
        <p14:creationId xmlns:p14="http://schemas.microsoft.com/office/powerpoint/2010/main" val="150772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sz="2000" dirty="0" smtClean="0">
                <a:solidFill>
                  <a:srgbClr val="3871AA"/>
                </a:solidFill>
              </a:rPr>
              <a:t>Alokace </a:t>
            </a:r>
            <a:r>
              <a:rPr lang="cs-CZ" sz="2000" dirty="0">
                <a:solidFill>
                  <a:srgbClr val="3871AA"/>
                </a:solidFill>
              </a:rPr>
              <a:t>nákladů </a:t>
            </a:r>
            <a:r>
              <a:rPr lang="cs-CZ" sz="2000" dirty="0" smtClean="0">
                <a:solidFill>
                  <a:srgbClr val="3871AA"/>
                </a:solidFill>
              </a:rPr>
              <a:t>přenosu </a:t>
            </a:r>
            <a:r>
              <a:rPr lang="cs-CZ" sz="2000" dirty="0">
                <a:solidFill>
                  <a:srgbClr val="3871AA"/>
                </a:solidFill>
              </a:rPr>
              <a:t>a </a:t>
            </a:r>
            <a:r>
              <a:rPr lang="cs-CZ" sz="2000" dirty="0" smtClean="0">
                <a:solidFill>
                  <a:srgbClr val="3871AA"/>
                </a:solidFill>
              </a:rPr>
              <a:t>distribuce v současné </a:t>
            </a:r>
            <a:r>
              <a:rPr lang="cs-CZ" sz="2000" dirty="0">
                <a:solidFill>
                  <a:srgbClr val="3871AA"/>
                </a:solidFill>
              </a:rPr>
              <a:t>tarifní struktuře (Princip tvorby regulovaných cen za službu </a:t>
            </a:r>
            <a:r>
              <a:rPr lang="cs-CZ" sz="2000" dirty="0" smtClean="0">
                <a:solidFill>
                  <a:srgbClr val="3871AA"/>
                </a:solidFill>
              </a:rPr>
              <a:t>sítě)</a:t>
            </a:r>
          </a:p>
          <a:p>
            <a:r>
              <a:rPr lang="cs-CZ" dirty="0" smtClean="0"/>
              <a:t>N</a:t>
            </a:r>
            <a:r>
              <a:rPr lang="pt-BR" dirty="0" smtClean="0"/>
              <a:t>a </a:t>
            </a:r>
            <a:r>
              <a:rPr lang="pt-BR" dirty="0"/>
              <a:t>hladině </a:t>
            </a:r>
            <a:r>
              <a:rPr lang="cs-CZ" dirty="0" smtClean="0"/>
              <a:t>velmi vysokého a vysokého napětí (velkoodběr):</a:t>
            </a:r>
          </a:p>
          <a:p>
            <a:pPr lvl="1"/>
            <a:r>
              <a:rPr lang="cs-CZ" dirty="0" smtClean="0"/>
              <a:t>veškeré fixní náklady provozovatele sítě jsou alokovány do ceny za rezervovanou kapacitu</a:t>
            </a:r>
          </a:p>
          <a:p>
            <a:pPr lvl="1"/>
            <a:r>
              <a:rPr lang="cs-CZ" dirty="0"/>
              <a:t>v</a:t>
            </a:r>
            <a:r>
              <a:rPr lang="cs-CZ" dirty="0" smtClean="0"/>
              <a:t>eškeré proměnné náklady (náklady na ztráty v sítích) jsou alokovány do ceny za použití sítě</a:t>
            </a:r>
          </a:p>
          <a:p>
            <a:r>
              <a:rPr lang="cs-CZ" dirty="0" smtClean="0"/>
              <a:t>N</a:t>
            </a:r>
            <a:r>
              <a:rPr lang="pt-BR" dirty="0" smtClean="0"/>
              <a:t>a </a:t>
            </a:r>
            <a:r>
              <a:rPr lang="pt-BR" dirty="0"/>
              <a:t>hladině </a:t>
            </a:r>
            <a:r>
              <a:rPr lang="cs-CZ" dirty="0" smtClean="0"/>
              <a:t>nízkého napětí (podnikatelský maloodběr, domácnosti):</a:t>
            </a:r>
            <a:endParaRPr lang="cs-CZ" dirty="0"/>
          </a:p>
          <a:p>
            <a:pPr lvl="1"/>
            <a:r>
              <a:rPr lang="cs-CZ" dirty="0"/>
              <a:t>veškeré fixní </a:t>
            </a:r>
            <a:r>
              <a:rPr lang="cs-CZ" dirty="0" smtClean="0"/>
              <a:t>i proměnné náklady </a:t>
            </a:r>
            <a:r>
              <a:rPr lang="cs-CZ" dirty="0"/>
              <a:t>provozovatele sítě jsou alokovány do </a:t>
            </a:r>
            <a:r>
              <a:rPr lang="cs-CZ" dirty="0" smtClean="0"/>
              <a:t>jednotlivých distribučních sazeb a do jednotlivých tarifních cen (ceny </a:t>
            </a:r>
            <a:r>
              <a:rPr lang="cs-CZ" dirty="0"/>
              <a:t>za </a:t>
            </a:r>
            <a:r>
              <a:rPr lang="cs-CZ" dirty="0" smtClean="0"/>
              <a:t>jistič, ceny za odběr ve vysokém a v nízkém tarifu) – </a:t>
            </a:r>
            <a:r>
              <a:rPr lang="cs-CZ" b="1" dirty="0" smtClean="0">
                <a:solidFill>
                  <a:srgbClr val="3871AA"/>
                </a:solidFill>
              </a:rPr>
              <a:t>fixní náklady se promítají do ceny za odběr</a:t>
            </a:r>
            <a:endParaRPr lang="cs-CZ" b="1" dirty="0">
              <a:solidFill>
                <a:srgbClr val="3871AA"/>
              </a:solidFill>
            </a:endParaRPr>
          </a:p>
          <a:p>
            <a:pPr lvl="1"/>
            <a:r>
              <a:rPr lang="cs-CZ" dirty="0" smtClean="0"/>
              <a:t>tarifní ceny jednotlivých distribučních sazeb neodpovídají dnešní struktuře trhu</a:t>
            </a:r>
          </a:p>
          <a:p>
            <a:pPr lvl="1"/>
            <a:r>
              <a:rPr lang="cs-CZ" dirty="0" smtClean="0"/>
              <a:t>je velká disproporce mezi poměrem fixních a proměnných nákladů distributorů a poměrem vybíraných plateb ve fixních (za jistič) a proměnných platbách (za odebrané množství elektřiny v kWh)</a:t>
            </a:r>
            <a:endParaRPr lang="cs-CZ" dirty="0"/>
          </a:p>
          <a:p>
            <a:endParaRPr lang="cs-CZ" dirty="0"/>
          </a:p>
        </p:txBody>
      </p:sp>
      <p:sp>
        <p:nvSpPr>
          <p:cNvPr id="3" name="Nadpis 2"/>
          <p:cNvSpPr>
            <a:spLocks noGrp="1"/>
          </p:cNvSpPr>
          <p:nvPr>
            <p:ph type="title"/>
          </p:nvPr>
        </p:nvSpPr>
        <p:spPr/>
        <p:txBody>
          <a:bodyPr rIns="288000">
            <a:normAutofit fontScale="90000"/>
          </a:bodyPr>
          <a:lstStyle/>
          <a:p>
            <a:r>
              <a:rPr lang="cs-CZ" dirty="0"/>
              <a:t>Základní parametry </a:t>
            </a:r>
            <a:r>
              <a:rPr lang="cs-CZ" dirty="0" smtClean="0"/>
              <a:t>výpočtu</a:t>
            </a:r>
            <a:br>
              <a:rPr lang="cs-CZ" dirty="0" smtClean="0"/>
            </a:br>
            <a:r>
              <a:rPr lang="cs-CZ" sz="2000" dirty="0" smtClean="0"/>
              <a:t>Ceny </a:t>
            </a:r>
            <a:r>
              <a:rPr lang="cs-CZ" sz="2000" dirty="0"/>
              <a:t>za </a:t>
            </a:r>
            <a:r>
              <a:rPr lang="cs-CZ" sz="2000" dirty="0" smtClean="0"/>
              <a:t>služby sítí</a:t>
            </a:r>
            <a:endParaRPr lang="cs-CZ" sz="2000" dirty="0"/>
          </a:p>
        </p:txBody>
      </p:sp>
      <p:sp>
        <p:nvSpPr>
          <p:cNvPr id="4" name="Zástupný symbol pro zápatí 3"/>
          <p:cNvSpPr>
            <a:spLocks noGrp="1"/>
          </p:cNvSpPr>
          <p:nvPr>
            <p:ph type="ftr" sz="quarter" idx="11"/>
          </p:nvPr>
        </p:nvSpPr>
        <p:spPr/>
        <p:txBody>
          <a:bodyPr/>
          <a:lstStyle/>
          <a:p>
            <a:r>
              <a:rPr lang="cs-CZ" dirty="0" smtClean="0">
                <a:solidFill>
                  <a:srgbClr val="0070C0"/>
                </a:solidFill>
              </a:rPr>
              <a:t>EGÚ Brno, a. s. </a:t>
            </a:r>
            <a:r>
              <a:rPr lang="cs-CZ" dirty="0" smtClean="0"/>
              <a:t>│</a:t>
            </a:r>
            <a:r>
              <a:rPr lang="cs-CZ" dirty="0" smtClean="0">
                <a:solidFill>
                  <a:srgbClr val="0070C0"/>
                </a:solidFill>
              </a:rPr>
              <a:t> </a:t>
            </a:r>
            <a:r>
              <a:rPr lang="cs-CZ" dirty="0" smtClean="0"/>
              <a:t>Sekce Provoz a rozvoj elektrizační soustavy</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8</a:t>
            </a:fld>
            <a:endParaRPr lang="cs-CZ" dirty="0"/>
          </a:p>
        </p:txBody>
      </p:sp>
    </p:spTree>
    <p:extLst>
      <p:ext uri="{BB962C8B-B14F-4D97-AF65-F5344CB8AC3E}">
        <p14:creationId xmlns:p14="http://schemas.microsoft.com/office/powerpoint/2010/main" val="554378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0" indent="0">
              <a:buNone/>
            </a:pPr>
            <a:r>
              <a:rPr lang="cs-CZ" sz="2200" dirty="0" smtClean="0">
                <a:solidFill>
                  <a:srgbClr val="3871AA"/>
                </a:solidFill>
              </a:rPr>
              <a:t>Srovnání podílu fixních a variabilních regulovaných výnosů distribuce s tržbami dle distribučních tarifů na </a:t>
            </a:r>
            <a:r>
              <a:rPr lang="cs-CZ" sz="2200" dirty="0">
                <a:solidFill>
                  <a:srgbClr val="3871AA"/>
                </a:solidFill>
              </a:rPr>
              <a:t>VVN, VN, </a:t>
            </a:r>
            <a:r>
              <a:rPr lang="cs-CZ" sz="2200" dirty="0" smtClean="0">
                <a:solidFill>
                  <a:srgbClr val="3871AA"/>
                </a:solidFill>
              </a:rPr>
              <a:t>NN</a:t>
            </a:r>
            <a:br>
              <a:rPr lang="cs-CZ" sz="2200" dirty="0" smtClean="0">
                <a:solidFill>
                  <a:srgbClr val="3871AA"/>
                </a:solidFill>
              </a:rPr>
            </a:br>
            <a:r>
              <a:rPr lang="cs-CZ" sz="2200" dirty="0" smtClean="0">
                <a:solidFill>
                  <a:srgbClr val="FF0000"/>
                </a:solidFill>
              </a:rPr>
              <a:t>– jedná se pouze o část regulované ceny elektřiny!!!</a:t>
            </a:r>
          </a:p>
          <a:p>
            <a:pPr marL="0" indent="0">
              <a:buNone/>
            </a:pPr>
            <a:endParaRPr lang="cs-CZ" sz="1400" dirty="0">
              <a:solidFill>
                <a:srgbClr val="3871AA"/>
              </a:solidFill>
            </a:endParaRPr>
          </a:p>
          <a:p>
            <a:pPr marL="0" indent="0">
              <a:buNone/>
            </a:pPr>
            <a:endParaRPr lang="cs-CZ" sz="1400" b="1" dirty="0">
              <a:solidFill>
                <a:srgbClr val="3871AA"/>
              </a:solidFill>
            </a:endParaRPr>
          </a:p>
          <a:p>
            <a:pPr marL="0" indent="0">
              <a:buNone/>
            </a:pPr>
            <a:endParaRPr lang="cs-CZ" sz="1400" b="1" dirty="0" smtClean="0">
              <a:solidFill>
                <a:srgbClr val="3871AA"/>
              </a:solidFill>
            </a:endParaRPr>
          </a:p>
          <a:p>
            <a:pPr marL="0" indent="0">
              <a:buNone/>
            </a:pPr>
            <a:endParaRPr lang="cs-CZ" sz="1400" b="1" dirty="0" smtClean="0">
              <a:solidFill>
                <a:srgbClr val="3871AA"/>
              </a:solidFill>
            </a:endParaRPr>
          </a:p>
          <a:p>
            <a:pPr marL="0" indent="0">
              <a:buNone/>
            </a:pPr>
            <a:endParaRPr lang="cs-CZ" sz="1400" b="1" dirty="0">
              <a:solidFill>
                <a:srgbClr val="3871AA"/>
              </a:solidFill>
            </a:endParaRPr>
          </a:p>
          <a:p>
            <a:pPr marL="0" indent="0">
              <a:buNone/>
            </a:pPr>
            <a:endParaRPr lang="cs-CZ" sz="1400" b="1" dirty="0" smtClean="0">
              <a:solidFill>
                <a:srgbClr val="3871AA"/>
              </a:solidFill>
            </a:endParaRPr>
          </a:p>
          <a:p>
            <a:pPr marL="0" indent="0">
              <a:buNone/>
            </a:pPr>
            <a:r>
              <a:rPr lang="cs-CZ" sz="1500" dirty="0" smtClean="0">
                <a:solidFill>
                  <a:srgbClr val="3871AA"/>
                </a:solidFill>
              </a:rPr>
              <a:t>*Regulované výnosy distribuce = upravené povolené výnosy (UPV) + náklady na ztráty (pro výpočet ceny za distribuci na napěťové hladině)</a:t>
            </a:r>
          </a:p>
          <a:p>
            <a:pPr marL="0" indent="0">
              <a:buNone/>
            </a:pPr>
            <a:r>
              <a:rPr lang="cs-CZ" sz="1500" dirty="0" smtClean="0">
                <a:solidFill>
                  <a:srgbClr val="3871AA"/>
                </a:solidFill>
              </a:rPr>
              <a:t>Tabulka ukazuje na disproporci mezi strukturou nákladů a uplatněných cen na úrovni nízkého napětí.</a:t>
            </a:r>
            <a:endParaRPr lang="cs-CZ" sz="1500" dirty="0">
              <a:solidFill>
                <a:srgbClr val="3871AA"/>
              </a:solidFill>
            </a:endParaRPr>
          </a:p>
          <a:p>
            <a:pPr marL="0" indent="0">
              <a:buNone/>
            </a:pPr>
            <a:r>
              <a:rPr lang="cs-CZ" sz="1500" dirty="0" smtClean="0">
                <a:solidFill>
                  <a:srgbClr val="3871AA"/>
                </a:solidFill>
              </a:rPr>
              <a:t>Pozn.: Rezervovaná kapacita, která slouží k zpoplatnění fixní složky ceny distribuce, není zcela fixní z hlediska technických jednotek (může se měnit v čase, neboť zákazníci si mohou hodnotu RK smluvně upravit v průběhu roku).</a:t>
            </a:r>
          </a:p>
        </p:txBody>
      </p:sp>
      <p:sp>
        <p:nvSpPr>
          <p:cNvPr id="3" name="Nadpis 2"/>
          <p:cNvSpPr>
            <a:spLocks noGrp="1"/>
          </p:cNvSpPr>
          <p:nvPr>
            <p:ph type="title"/>
          </p:nvPr>
        </p:nvSpPr>
        <p:spPr/>
        <p:txBody>
          <a:bodyPr>
            <a:normAutofit/>
          </a:bodyPr>
          <a:lstStyle/>
          <a:p>
            <a:r>
              <a:rPr lang="pl-PL" dirty="0" smtClean="0"/>
              <a:t>Tarify vs</a:t>
            </a:r>
            <a:r>
              <a:rPr lang="pl-PL" dirty="0"/>
              <a:t>. </a:t>
            </a:r>
            <a:r>
              <a:rPr lang="pl-PL" dirty="0" smtClean="0"/>
              <a:t>výnosy – distribuce</a:t>
            </a:r>
            <a:endParaRPr lang="cs-CZ" dirty="0"/>
          </a:p>
        </p:txBody>
      </p:sp>
      <p:sp>
        <p:nvSpPr>
          <p:cNvPr id="5" name="Zástupný symbol pro číslo snímku 4"/>
          <p:cNvSpPr>
            <a:spLocks noGrp="1"/>
          </p:cNvSpPr>
          <p:nvPr>
            <p:ph type="sldNum" sz="quarter" idx="12"/>
          </p:nvPr>
        </p:nvSpPr>
        <p:spPr/>
        <p:txBody>
          <a:bodyPr/>
          <a:lstStyle/>
          <a:p>
            <a:fld id="{D29AF586-A3B1-416A-AA00-32A93145649B}" type="slidenum">
              <a:rPr lang="cs-CZ" smtClean="0"/>
              <a:pPr/>
              <a:t>9</a:t>
            </a:fld>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01" y="2304000"/>
            <a:ext cx="7673373" cy="190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3768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11304</TotalTime>
  <Words>4681</Words>
  <Application>Microsoft Office PowerPoint</Application>
  <PresentationFormat>Předvádění na obrazovce (4:3)</PresentationFormat>
  <Paragraphs>655</Paragraphs>
  <Slides>55</Slides>
  <Notes>23</Notes>
  <HiddenSlides>0</HiddenSlides>
  <MMClips>0</MMClips>
  <ScaleCrop>false</ScaleCrop>
  <HeadingPairs>
    <vt:vector size="4" baseType="variant">
      <vt:variant>
        <vt:lpstr>Motiv</vt:lpstr>
      </vt:variant>
      <vt:variant>
        <vt:i4>1</vt:i4>
      </vt:variant>
      <vt:variant>
        <vt:lpstr>Nadpisy snímků</vt:lpstr>
      </vt:variant>
      <vt:variant>
        <vt:i4>55</vt:i4>
      </vt:variant>
    </vt:vector>
  </HeadingPairs>
  <TitlesOfParts>
    <vt:vector size="56" baseType="lpstr">
      <vt:lpstr>Motiv sady Office</vt:lpstr>
      <vt:lpstr>Nová tarifní struktura – Základní parametry výpočtu</vt:lpstr>
      <vt:lpstr>Obsah</vt:lpstr>
      <vt:lpstr>Proč je nutné změnit tarifní strukturu?</vt:lpstr>
      <vt:lpstr>Dopad prudkého rozvoje FVE na ceny za distribuci v současné tarifní struktuře</vt:lpstr>
      <vt:lpstr>Dopad prudkého rozvoje FVE na ceny za distribuci v současné tarifní struktuře</vt:lpstr>
      <vt:lpstr>Racionalizace požadavků zákazníků</vt:lpstr>
      <vt:lpstr>Obsah</vt:lpstr>
      <vt:lpstr>Základní parametry výpočtu Ceny za služby sítí</vt:lpstr>
      <vt:lpstr>Tarify vs. výnosy – distribuce</vt:lpstr>
      <vt:lpstr>Tarify vs. výnosy – NN</vt:lpstr>
      <vt:lpstr>Základní parametry výpočtu Ceny za služby sítí</vt:lpstr>
      <vt:lpstr>Základní parametry výpočtu Ceny za služby sítí</vt:lpstr>
      <vt:lpstr>Základní parametry výpočtu Ceny za služby sítí</vt:lpstr>
      <vt:lpstr>Základní parametry výpočtu Ceny za služby sítí</vt:lpstr>
      <vt:lpstr>Základní parametry výpočtu</vt:lpstr>
      <vt:lpstr>Základní parametry výpočtu</vt:lpstr>
      <vt:lpstr>Základní parametry výpočtu</vt:lpstr>
      <vt:lpstr>Základní parametry výpočtu</vt:lpstr>
      <vt:lpstr>Základní parametry výpočtu Cena za Systémové služby</vt:lpstr>
      <vt:lpstr>Základní parametry výpočtu Cena za Systémové služby</vt:lpstr>
      <vt:lpstr>Cena za činnost OTE v NTS</vt:lpstr>
      <vt:lpstr>Specifické odběry na VVN a VN – zákazníci s velkým dopadem do plateb</vt:lpstr>
      <vt:lpstr>Specifické odběry na VVN a VN – zákazníci s velkým dopadem do plateb</vt:lpstr>
      <vt:lpstr>Specifické odběry na VVN a VN – zákazníci s velkým dopadem do plateb</vt:lpstr>
      <vt:lpstr>Specifické odběry na VVN a VN – zákazníci s velkým dopadem do plateb</vt:lpstr>
      <vt:lpstr>Specifické odběry na VVN a VN – zákazníci s velkým dopadem do plateb</vt:lpstr>
      <vt:lpstr>Specifické odběry na VVN a VN – zákazníci s velkým dopadem do plateb</vt:lpstr>
      <vt:lpstr>Základní parametry výpočtu</vt:lpstr>
      <vt:lpstr>Základní parametry výpočtu</vt:lpstr>
      <vt:lpstr>Obsah</vt:lpstr>
      <vt:lpstr>Dopady NTS pro zákazníky na VVN  a VN (průmysloví odběratelé)</vt:lpstr>
      <vt:lpstr>Dopady NTS pro zákazníky na VVN  a VN (průmysloví odběratelé)</vt:lpstr>
      <vt:lpstr>Dopady pro zákazníky na VVN a VN – celková platba za elektřinu (reg. část + SE)</vt:lpstr>
      <vt:lpstr>Obsah</vt:lpstr>
      <vt:lpstr>Základní parametry výpočtu regulovaných cen na nízkém napětí</vt:lpstr>
      <vt:lpstr>Struktura ceny elektřiny na úrovni nn v podmínkách otevřeného trhu (do roku 2015)</vt:lpstr>
      <vt:lpstr>Struktura ceny elektřiny na úrovni nn v podmínkách otevřeného trhu (mezistav v roce 2016)</vt:lpstr>
      <vt:lpstr>Struktura ceny elektřiny na úrovni nn v podmínkách otevřeného trhu (návrh tarifní struktury od 1. 1. 2017)</vt:lpstr>
      <vt:lpstr>Změna struktury sazeb na NN</vt:lpstr>
      <vt:lpstr>Změna struktury sazeb na NN</vt:lpstr>
      <vt:lpstr>Princip zvýhodnění pro řízenou spotřebu prostřednictvím HDO</vt:lpstr>
      <vt:lpstr>Princip zvýhodnění pro řízenou spotřebu prostřednictvím HDO</vt:lpstr>
      <vt:lpstr>Stanovení poměrů  NT/(NT+VT) dvoutarifních sazeb</vt:lpstr>
      <vt:lpstr>Stanovení poměrů  NT/(NT+VT) dvoutarifních sazeb</vt:lpstr>
      <vt:lpstr>Příklad ceníku MOP pro jistič 3x25A</vt:lpstr>
      <vt:lpstr>Příklad ceníku MOO pro jistič 3x25A</vt:lpstr>
      <vt:lpstr>Specifické odběry na NN </vt:lpstr>
      <vt:lpstr>Obsah</vt:lpstr>
      <vt:lpstr>Změny v platbách za elektřinu MOP (silovka + regulovaná část) (Kč)</vt:lpstr>
      <vt:lpstr>Změny v platbách za elektřinu MOO  (silovka + regulovaná část) (Kč)</vt:lpstr>
      <vt:lpstr>Změny v platbách za elektřinu MOO  (silovka + regulovaná část) (Kč)</vt:lpstr>
      <vt:lpstr>Ceny na NN a dopady NTS pro zákazníky na NN</vt:lpstr>
      <vt:lpstr>Obsah</vt:lpstr>
      <vt:lpstr>Přínosy Nové tarifní struktury</vt:lpstr>
      <vt:lpstr>Děkujeme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Koordinační seminář EGÚ Brno, a. s.</dc:title>
  <dc:subject>Projekt CAT</dc:subject>
  <dc:creator>Pavel Kučera</dc:creator>
  <dc:description>Verze 2013.03
MS Office 2007</dc:description>
  <cp:lastModifiedBy>Petr Maule</cp:lastModifiedBy>
  <cp:revision>1338</cp:revision>
  <dcterms:created xsi:type="dcterms:W3CDTF">2013-04-30T09:21:03Z</dcterms:created>
  <dcterms:modified xsi:type="dcterms:W3CDTF">2016-03-06T13:53:08Z</dcterms:modified>
  <cp:category>Prezentace</cp:category>
</cp:coreProperties>
</file>